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8" showSpecialPlsOnTitleSld="0">
  <p:sldMasterIdLst>
    <p:sldMasterId id="2147483648" r:id="rId1"/>
  </p:sldMasterIdLst>
  <p:notesMasterIdLst>
    <p:notesMasterId r:id="rId4"/>
  </p:notesMasterIdLst>
  <p:handoutMasterIdLst>
    <p:handoutMasterId r:id="rId66"/>
  </p:handoutMasterIdLst>
  <p:sldIdLst>
    <p:sldId id="256" r:id="rId3"/>
    <p:sldId id="359" r:id="rId5"/>
    <p:sldId id="360" r:id="rId6"/>
    <p:sldId id="355" r:id="rId7"/>
    <p:sldId id="399" r:id="rId8"/>
    <p:sldId id="357" r:id="rId9"/>
    <p:sldId id="401" r:id="rId10"/>
    <p:sldId id="402" r:id="rId11"/>
    <p:sldId id="646" r:id="rId12"/>
    <p:sldId id="665" r:id="rId13"/>
    <p:sldId id="310" r:id="rId14"/>
    <p:sldId id="302" r:id="rId15"/>
    <p:sldId id="297" r:id="rId16"/>
    <p:sldId id="700" r:id="rId17"/>
    <p:sldId id="257" r:id="rId18"/>
    <p:sldId id="364" r:id="rId19"/>
    <p:sldId id="380" r:id="rId20"/>
    <p:sldId id="262" r:id="rId21"/>
    <p:sldId id="388" r:id="rId22"/>
    <p:sldId id="387" r:id="rId23"/>
    <p:sldId id="261" r:id="rId24"/>
    <p:sldId id="340" r:id="rId25"/>
    <p:sldId id="266" r:id="rId26"/>
    <p:sldId id="265" r:id="rId27"/>
    <p:sldId id="267" r:id="rId28"/>
    <p:sldId id="344" r:id="rId29"/>
    <p:sldId id="345" r:id="rId30"/>
    <p:sldId id="268" r:id="rId31"/>
    <p:sldId id="389" r:id="rId32"/>
    <p:sldId id="343" r:id="rId33"/>
    <p:sldId id="351" r:id="rId34"/>
    <p:sldId id="386" r:id="rId35"/>
    <p:sldId id="695" r:id="rId36"/>
    <p:sldId id="278" r:id="rId37"/>
    <p:sldId id="279" r:id="rId38"/>
    <p:sldId id="280" r:id="rId39"/>
    <p:sldId id="366" r:id="rId40"/>
    <p:sldId id="352" r:id="rId41"/>
    <p:sldId id="702" r:id="rId42"/>
    <p:sldId id="392" r:id="rId43"/>
    <p:sldId id="393" r:id="rId44"/>
    <p:sldId id="381" r:id="rId45"/>
    <p:sldId id="382" r:id="rId46"/>
    <p:sldId id="287" r:id="rId47"/>
    <p:sldId id="283" r:id="rId48"/>
    <p:sldId id="394" r:id="rId49"/>
    <p:sldId id="320" r:id="rId50"/>
    <p:sldId id="289" r:id="rId51"/>
    <p:sldId id="370" r:id="rId52"/>
    <p:sldId id="701" r:id="rId53"/>
    <p:sldId id="348" r:id="rId54"/>
    <p:sldId id="349" r:id="rId55"/>
    <p:sldId id="347" r:id="rId56"/>
    <p:sldId id="304" r:id="rId57"/>
    <p:sldId id="306" r:id="rId58"/>
    <p:sldId id="305" r:id="rId59"/>
    <p:sldId id="409" r:id="rId60"/>
    <p:sldId id="410" r:id="rId61"/>
    <p:sldId id="437" r:id="rId62"/>
    <p:sldId id="667" r:id="rId63"/>
    <p:sldId id="668" r:id="rId64"/>
    <p:sldId id="295" r:id="rId65"/>
  </p:sldIdLst>
  <p:sldSz cx="12192000" cy="6858000"/>
  <p:notesSz cx="7099300" cy="10234295"/>
  <p:custDataLst>
    <p:tags r:id="rId7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339933"/>
    <a:srgbClr val="FF0000"/>
    <a:srgbClr val="808080"/>
    <a:srgbClr val="00FF00"/>
    <a:srgbClr val="FF9900"/>
    <a:srgbClr val="CC0099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4" autoAdjust="0"/>
    <p:restoredTop sz="84538" autoAdjust="0"/>
  </p:normalViewPr>
  <p:slideViewPr>
    <p:cSldViewPr showGuides="1">
      <p:cViewPr varScale="1">
        <p:scale>
          <a:sx n="218" d="100"/>
          <a:sy n="218" d="100"/>
        </p:scale>
        <p:origin x="198" y="1584"/>
      </p:cViewPr>
      <p:guideLst>
        <p:guide orient="horz" pos="215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tags" Target="tags/tag13.xml"/><Relationship Id="rId7" Type="http://schemas.openxmlformats.org/officeDocument/2006/relationships/slide" Target="slides/slide4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handoutMaster" Target="handoutMasters/handoutMaster1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defRPr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defRPr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defRPr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42A43DDF-B55E-4539-9A06-C616CF0FD7DF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defRPr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defRPr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defRPr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BF5B8C1-B316-4F46-9509-D2AE3C62FAC4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ke.com/wiki/%E8%8B%B1%E5%9B%BD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9" Type="http://schemas.openxmlformats.org/officeDocument/2006/relationships/hyperlink" Target="http://baike.baidu.com/view/281152.htm" TargetMode="External"/><Relationship Id="rId8" Type="http://schemas.openxmlformats.org/officeDocument/2006/relationships/hyperlink" Target="http://baike.baidu.com/view/3476.htm" TargetMode="External"/><Relationship Id="rId7" Type="http://schemas.openxmlformats.org/officeDocument/2006/relationships/hyperlink" Target="http://baike.baidu.com/view/16703.htm" TargetMode="External"/><Relationship Id="rId6" Type="http://schemas.openxmlformats.org/officeDocument/2006/relationships/hyperlink" Target="http://baike.baidu.com/view/7559.htm" TargetMode="External"/><Relationship Id="rId5" Type="http://schemas.openxmlformats.org/officeDocument/2006/relationships/hyperlink" Target="http://baike.baidu.com/view/685100.htm" TargetMode="External"/><Relationship Id="rId4" Type="http://schemas.openxmlformats.org/officeDocument/2006/relationships/hyperlink" Target="http://baike.baidu.com/view/85005.htm" TargetMode="External"/><Relationship Id="rId3" Type="http://schemas.openxmlformats.org/officeDocument/2006/relationships/hyperlink" Target="http://baike.baidu.com/view/1284180.htm" TargetMode="External"/><Relationship Id="rId2" Type="http://schemas.openxmlformats.org/officeDocument/2006/relationships/notesMaster" Target="../notesMasters/notesMaster1.xml"/><Relationship Id="rId11" Type="http://schemas.openxmlformats.org/officeDocument/2006/relationships/hyperlink" Target="http://baike.baidu.com/view/134362.htm" TargetMode="External"/><Relationship Id="rId10" Type="http://schemas.openxmlformats.org/officeDocument/2006/relationships/hyperlink" Target="http://baike.baidu.com/view/73006.htm" TargetMode="Externa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561202-F8E2-4E73-9A7C-89346054FAC3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EF6A9B5-C210-4C32-A09C-985517366082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CE8B28D-A329-4E45-A700-CBBCBD305B75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a typeface="SimSun" panose="02010600030101010101" pitchFamily="2" charset="-122"/>
              </a:rPr>
              <a:t>目前，</a:t>
            </a:r>
            <a:r>
              <a:rPr lang="en-US" altLang="zh-CN" dirty="0">
                <a:ea typeface="SimSun" panose="02010600030101010101" pitchFamily="2" charset="-122"/>
              </a:rPr>
              <a:t>98%</a:t>
            </a:r>
            <a:r>
              <a:rPr lang="zh-CN" altLang="en-US" dirty="0">
                <a:ea typeface="SimSun" panose="02010600030101010101" pitchFamily="2" charset="-122"/>
              </a:rPr>
              <a:t>的电子设备和机械中嵌装有电脑装置，如手机、信用卡、汽车、飞机、家电、办公设备和生产线等。</a:t>
            </a:r>
            <a:r>
              <a:rPr lang="en-US" altLang="zh-CN" dirty="0">
                <a:ea typeface="SimSun" panose="02010600030101010101" pitchFamily="2" charset="-122"/>
              </a:rPr>
              <a:t>2008</a:t>
            </a:r>
            <a:r>
              <a:rPr lang="zh-CN" altLang="en-US" dirty="0">
                <a:ea typeface="SimSun" panose="02010600030101010101" pitchFamily="2" charset="-122"/>
              </a:rPr>
              <a:t>年全球销售嵌入式处理器超过</a:t>
            </a:r>
            <a:r>
              <a:rPr lang="en-US" altLang="zh-CN" dirty="0">
                <a:ea typeface="SimSun" panose="02010600030101010101" pitchFamily="2" charset="-122"/>
              </a:rPr>
              <a:t>40</a:t>
            </a:r>
            <a:r>
              <a:rPr lang="zh-CN" altLang="en-US" dirty="0">
                <a:ea typeface="SimSun" panose="02010600030101010101" pitchFamily="2" charset="-122"/>
              </a:rPr>
              <a:t>亿个，市场年增长率</a:t>
            </a:r>
            <a:r>
              <a:rPr lang="en-US" altLang="zh-CN" dirty="0">
                <a:ea typeface="SimSun" panose="02010600030101010101" pitchFamily="2" charset="-122"/>
              </a:rPr>
              <a:t>14%</a:t>
            </a:r>
            <a:r>
              <a:rPr lang="zh-CN" altLang="en-US" dirty="0">
                <a:ea typeface="SimSun" panose="02010600030101010101" pitchFamily="2" charset="-122"/>
              </a:rPr>
              <a:t>，年增长额</a:t>
            </a:r>
            <a:r>
              <a:rPr lang="en-US" altLang="zh-CN" dirty="0">
                <a:ea typeface="SimSun" panose="02010600030101010101" pitchFamily="2" charset="-122"/>
              </a:rPr>
              <a:t>600</a:t>
            </a:r>
            <a:r>
              <a:rPr lang="zh-CN" altLang="en-US" dirty="0">
                <a:ea typeface="SimSun" panose="02010600030101010101" pitchFamily="2" charset="-122"/>
              </a:rPr>
              <a:t>亿欧元。</a:t>
            </a:r>
            <a:endParaRPr lang="en-US" altLang="zh-CN" dirty="0">
              <a:ea typeface="SimSun" panose="02010600030101010101" pitchFamily="2" charset="-122"/>
            </a:endParaRPr>
          </a:p>
          <a:p>
            <a:pPr eaLnBrk="1" hangingPunct="1">
              <a:defRPr/>
            </a:pPr>
            <a:endParaRPr lang="en-US" altLang="zh-CN" dirty="0">
              <a:ea typeface="SimSun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+mn-lt"/>
                <a:ea typeface="+mn-ea"/>
              </a:rPr>
              <a:t>嵌入式智能系统先进研究与技术产业协会（</a:t>
            </a:r>
            <a:r>
              <a:rPr lang="en-US" altLang="zh-CN" dirty="0">
                <a:latin typeface="+mn-lt"/>
                <a:ea typeface="+mn-ea"/>
              </a:rPr>
              <a:t>ARTEMISIA</a:t>
            </a:r>
            <a:r>
              <a:rPr lang="zh-CN" altLang="en-US" dirty="0">
                <a:latin typeface="+mn-lt"/>
                <a:ea typeface="+mn-ea"/>
              </a:rPr>
              <a:t>）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zh-CN" altLang="en-US" dirty="0">
                <a:ea typeface="SimSun" panose="02010600030101010101" pitchFamily="2" charset="-122"/>
              </a:rPr>
              <a:t>估计</a:t>
            </a:r>
            <a:r>
              <a:rPr lang="en-US" altLang="zh-CN" dirty="0">
                <a:ea typeface="SimSun" panose="02010600030101010101" pitchFamily="2" charset="-122"/>
              </a:rPr>
              <a:t>2010</a:t>
            </a:r>
            <a:r>
              <a:rPr lang="zh-CN" altLang="en-US" dirty="0">
                <a:ea typeface="SimSun" panose="02010600030101010101" pitchFamily="2" charset="-122"/>
              </a:rPr>
              <a:t>年全世界嵌入式设备总需求量超过</a:t>
            </a:r>
            <a:r>
              <a:rPr lang="en-US" altLang="zh-CN" dirty="0">
                <a:ea typeface="SimSun" panose="02010600030101010101" pitchFamily="2" charset="-122"/>
              </a:rPr>
              <a:t>160</a:t>
            </a:r>
            <a:r>
              <a:rPr lang="zh-CN" altLang="en-US" dirty="0">
                <a:ea typeface="SimSun" panose="02010600030101010101" pitchFamily="2" charset="-122"/>
              </a:rPr>
              <a:t>亿台，</a:t>
            </a:r>
            <a:r>
              <a:rPr lang="en-US" altLang="zh-CN" dirty="0">
                <a:ea typeface="SimSun" panose="02010600030101010101" pitchFamily="2" charset="-122"/>
              </a:rPr>
              <a:t>2020</a:t>
            </a:r>
            <a:r>
              <a:rPr lang="zh-CN" altLang="en-US" dirty="0">
                <a:ea typeface="SimSun" panose="02010600030101010101" pitchFamily="2" charset="-122"/>
              </a:rPr>
              <a:t>年达到</a:t>
            </a:r>
            <a:r>
              <a:rPr lang="en-US" altLang="zh-CN" dirty="0">
                <a:ea typeface="SimSun" panose="02010600030101010101" pitchFamily="2" charset="-122"/>
              </a:rPr>
              <a:t>400</a:t>
            </a:r>
            <a:r>
              <a:rPr lang="zh-CN" altLang="en-US" dirty="0">
                <a:ea typeface="SimSun" panose="02010600030101010101" pitchFamily="2" charset="-122"/>
              </a:rPr>
              <a:t>亿台以上。</a:t>
            </a:r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5C7F17E5-72F8-4F75-B8A8-C4C86CE8662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535E2F3-A479-4437-8C22-5AC3B0D251B5}" type="slidenum">
              <a:rPr lang="en-US" altLang="zh-CN" sz="1300" smtClean="0"/>
            </a:fld>
            <a:endParaRPr lang="en-US" altLang="zh-CN" sz="13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可以用普通教室、语音教室为例，来对比通用系统和嵌入式系统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嵌入式计算系统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嵌入式应用系统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39FC8C-ACE0-4237-B1F0-DCBDFE7A50C5}" type="slidenum">
              <a:rPr lang="en-US" altLang="zh-CN" sz="1300" smtClean="0"/>
            </a:fld>
            <a:endParaRPr lang="en-US" altLang="zh-CN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汽车中就有一个网络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5D9D676-E867-4153-ACF8-942DA2AA28AA}" type="slidenum">
              <a:rPr lang="en-US" altLang="zh-CN" sz="1300" smtClean="0"/>
            </a:fld>
            <a:endParaRPr lang="en-US" altLang="zh-CN" sz="13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1946</a:t>
            </a:r>
            <a:r>
              <a:rPr lang="zh-CN" altLang="en-US">
                <a:latin typeface="Arial" panose="020B0604020202020204" pitchFamily="34" charset="0"/>
              </a:rPr>
              <a:t>年</a:t>
            </a:r>
            <a:r>
              <a:rPr lang="en-US" altLang="zh-CN">
                <a:latin typeface="Arial" panose="020B0604020202020204" pitchFamily="34" charset="0"/>
              </a:rPr>
              <a:t>2</a:t>
            </a:r>
            <a:r>
              <a:rPr lang="zh-CN" altLang="en-US">
                <a:latin typeface="Arial" panose="020B0604020202020204" pitchFamily="34" charset="0"/>
              </a:rPr>
              <a:t>月</a:t>
            </a:r>
            <a:r>
              <a:rPr lang="en-US" altLang="zh-CN">
                <a:latin typeface="Arial" panose="020B0604020202020204" pitchFamily="34" charset="0"/>
              </a:rPr>
              <a:t>15</a:t>
            </a:r>
            <a:r>
              <a:rPr lang="zh-CN" altLang="en-US">
                <a:latin typeface="Arial" panose="020B0604020202020204" pitchFamily="34" charset="0"/>
              </a:rPr>
              <a:t>日，世界上</a:t>
            </a:r>
            <a:r>
              <a:rPr lang="zh-CN" altLang="en-US" i="1">
                <a:latin typeface="Arial" panose="020B0604020202020204" pitchFamily="34" charset="0"/>
              </a:rPr>
              <a:t>第一台</a:t>
            </a:r>
            <a:r>
              <a:rPr lang="zh-CN" altLang="en-US">
                <a:latin typeface="Arial" panose="020B0604020202020204" pitchFamily="34" charset="0"/>
              </a:rPr>
              <a:t>通用电子数字</a:t>
            </a:r>
            <a:r>
              <a:rPr lang="zh-CN" altLang="en-US" i="1">
                <a:latin typeface="Arial" panose="020B0604020202020204" pitchFamily="34" charset="0"/>
              </a:rPr>
              <a:t>计算机</a:t>
            </a:r>
            <a:r>
              <a:rPr lang="zh-CN" altLang="en-US">
                <a:latin typeface="Arial" panose="020B0604020202020204" pitchFamily="34" charset="0"/>
              </a:rPr>
              <a:t>“埃尼阿克”（</a:t>
            </a:r>
            <a:r>
              <a:rPr lang="en-US" altLang="zh-CN">
                <a:latin typeface="Arial" panose="020B0604020202020204" pitchFamily="34" charset="0"/>
              </a:rPr>
              <a:t>ENIAC</a:t>
            </a:r>
            <a:r>
              <a:rPr lang="zh-CN" altLang="en-US">
                <a:latin typeface="Arial" panose="020B0604020202020204" pitchFamily="34" charset="0"/>
              </a:rPr>
              <a:t>）在美国研制成功。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战斗机有航电系统，嵌入式</a:t>
            </a:r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导弹有飞行控制系统，嵌入式</a:t>
            </a:r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精确制导炸弹，嵌入式</a:t>
            </a:r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新型无人机，嵌入式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路灯控制器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家电控制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69312E6-C6C3-442B-92A3-901DAD3989A5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D0B7215-ACD1-41DA-B0D1-69D3346EB242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E18D4B5-52B0-41A0-B447-610E510AA9CF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886BB7-7A44-4392-9F5F-AC1FEDD219CD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“迄今为止完成的工作是通过繁琐的算术计算实现的，但这种计算是如此有条理，以至于应该能找到一台机器来完成它</a:t>
            </a:r>
            <a:r>
              <a:rPr lang="zh-CN" altLang="zh-CN" dirty="0">
                <a:latin typeface="Arial" panose="020B0604020202020204" pitchFamily="34" charset="0"/>
              </a:rPr>
              <a:t>”。 威廉</a:t>
            </a:r>
            <a:r>
              <a:rPr lang="en-US" altLang="zh-CN" dirty="0">
                <a:latin typeface="Arial" panose="020B0604020202020204" pitchFamily="34" charset="0"/>
              </a:rPr>
              <a:t>•</a:t>
            </a:r>
            <a:r>
              <a:rPr lang="zh-CN" altLang="zh-CN" dirty="0">
                <a:latin typeface="Arial" panose="020B0604020202020204" pitchFamily="34" charset="0"/>
              </a:rPr>
              <a:t>开尔文，</a:t>
            </a:r>
            <a:r>
              <a:rPr lang="en-US" altLang="zh-CN" dirty="0" err="1">
                <a:latin typeface="Arial" panose="020B0604020202020204" pitchFamily="34" charset="0"/>
                <a:hlinkClick r:id="rId3" tooltip="英国"/>
              </a:rPr>
              <a:t>英国</a:t>
            </a:r>
            <a:r>
              <a:rPr lang="zh-CN" altLang="zh-CN" dirty="0">
                <a:latin typeface="Arial" panose="020B0604020202020204" pitchFamily="34" charset="0"/>
              </a:rPr>
              <a:t>，伟大的数学家、物理学家、电学家、发明家，原名</a:t>
            </a:r>
            <a:r>
              <a:rPr lang="en-US" altLang="zh-CN" dirty="0">
                <a:latin typeface="Arial" panose="020B0604020202020204" pitchFamily="34" charset="0"/>
              </a:rPr>
              <a:t>W.</a:t>
            </a:r>
            <a:r>
              <a:rPr lang="zh-CN" altLang="zh-CN" dirty="0">
                <a:latin typeface="Arial" panose="020B0604020202020204" pitchFamily="34" charset="0"/>
              </a:rPr>
              <a:t>汤姆孙。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112DFB5-9CC3-4FD1-827A-E38EEFD8D20D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8F2F326-E49A-4BEE-A0AC-92DF0717CCB8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91267A3-5A0B-43F4-9CEC-2A4CF2A27BC5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383DC51-8367-4896-9E06-75020E07E733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8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6824049-747F-4C2E-9B8B-31884B0C15CC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73CA940-77F4-4686-8964-2F7F1980472C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6EBD6A-3B3C-4B9E-93AF-967C7AE6F2BF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据不完全统计</a:t>
            </a:r>
            <a:r>
              <a:rPr lang="en-US" altLang="zh-CN" sz="1200" kern="120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[11]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，目前我国嵌入式系统的主要应用领域是消费电子、通信设备和工业控制，其所占比例分别为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23%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17%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13%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，总量占现在嵌入式应用的一般以上</a:t>
            </a:r>
            <a:r>
              <a:rPr lang="en-US" altLang="zh-CN" sz="1200" kern="120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[11]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，如图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1.13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所示。另据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Gartner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预测，无所不在的计算、物联网、大数据感知与处理、智能机器、云计算、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3D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打印等将成为未来嵌入式应用发展的几个主要战略发展趋势。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0FB9DBA8-B0FD-4296-855C-F59CD0235F3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87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CC9AD90-2CB4-41AD-9AFA-33FCFD231928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208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08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95ED5AE-4481-440D-BE5A-9EAD5E98C86B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2394087-982F-4788-99D7-881AA34C3C6B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>
                <a:latin typeface="Arial" panose="020B0604020202020204" pitchFamily="34" charset="0"/>
              </a:rPr>
              <a:t>这是第一台被用来解决微分方程的机械式计算机，被认为是电子计算机的先驱。这台装置与现代计算机的结构很不一样，其没有键盘输入，而是有几百根平行的钢轴安放在金属框架上。应用人员只有用改锥和铁锤改变机械特性，才能实现编程输入。计算过程中，多个电动机通过齿轮使这些轴转动，轴的转动则模拟数的运算。这一机械计算装置占地几十平方米。布什又进一步采用电子元件来替代某些机械零件，对计算装置进行优化，形成</a:t>
            </a:r>
            <a:r>
              <a:rPr lang="en-US" altLang="zh-CN">
                <a:latin typeface="Arial" panose="020B0604020202020204" pitchFamily="34" charset="0"/>
              </a:rPr>
              <a:t>“</a:t>
            </a:r>
            <a:r>
              <a:rPr lang="zh-CN" altLang="zh-CN">
                <a:latin typeface="Arial" panose="020B0604020202020204" pitchFamily="34" charset="0"/>
              </a:rPr>
              <a:t>洛克菲勒微分分析仪</a:t>
            </a:r>
            <a:r>
              <a:rPr lang="en-US" altLang="zh-CN">
                <a:latin typeface="Arial" panose="020B0604020202020204" pitchFamily="34" charset="0"/>
              </a:rPr>
              <a:t>2</a:t>
            </a:r>
            <a:r>
              <a:rPr lang="zh-CN" altLang="zh-CN">
                <a:latin typeface="Arial" panose="020B0604020202020204" pitchFamily="34" charset="0"/>
              </a:rPr>
              <a:t>号</a:t>
            </a:r>
            <a:r>
              <a:rPr lang="en-US" altLang="zh-CN">
                <a:latin typeface="Arial" panose="020B0604020202020204" pitchFamily="34" charset="0"/>
              </a:rPr>
              <a:t>”</a:t>
            </a:r>
            <a:r>
              <a:rPr lang="zh-CN" altLang="zh-CN">
                <a:latin typeface="Arial" panose="020B0604020202020204" pitchFamily="34" charset="0"/>
              </a:rPr>
              <a:t>。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FE4D4F-C407-4A34-8BAB-C4E271D80F1B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474F1AD-6417-463B-9515-DFE670F302E0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31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083BE9B-D23E-47F7-B672-5C4B1FBC0F48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587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87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BA2BE09-1ECF-44E4-BD7A-AED09C3CA59B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67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7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9D327F6-3BE9-42C8-A46C-02806C45A4D2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71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1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E729117-05A0-4CCF-A9B3-A2FEF3A7C10C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730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30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756E956-E135-418D-80A4-00547D3991DF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751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5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CAA3DAD-1FE2-46A5-A4E9-3AB539C5FB36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771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7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DE7DF69-04CE-48C1-ACBB-29491A548266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792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92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4EA8FBE-5F2F-4F46-B94C-B1192749C543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zh-CN" altLang="en-US">
                <a:latin typeface="Arial" panose="020B0604020202020204" pitchFamily="34" charset="0"/>
              </a:rPr>
              <a:t>二战期间，美国军方要求宾州大学</a:t>
            </a:r>
            <a:r>
              <a:rPr lang="en-US" altLang="zh-CN">
                <a:latin typeface="Arial" panose="020B0604020202020204" pitchFamily="34" charset="0"/>
              </a:rPr>
              <a:t>Mauchly</a:t>
            </a:r>
            <a:r>
              <a:rPr lang="zh-CN" altLang="en-US">
                <a:latin typeface="Arial" panose="020B0604020202020204" pitchFamily="34" charset="0"/>
              </a:rPr>
              <a:t>博士和</a:t>
            </a:r>
            <a:r>
              <a:rPr lang="en-US" altLang="zh-CN">
                <a:latin typeface="Arial" panose="020B0604020202020204" pitchFamily="34" charset="0"/>
              </a:rPr>
              <a:t>Eckert</a:t>
            </a:r>
            <a:r>
              <a:rPr lang="zh-CN" altLang="en-US">
                <a:latin typeface="Arial" panose="020B0604020202020204" pitchFamily="34" charset="0"/>
              </a:rPr>
              <a:t> 设计以真空管取代继电器的</a:t>
            </a:r>
            <a:r>
              <a:rPr lang="en-US" altLang="zh-CN">
                <a:latin typeface="Arial" panose="020B0604020202020204" pitchFamily="34" charset="0"/>
              </a:rPr>
              <a:t>“</a:t>
            </a:r>
            <a:r>
              <a:rPr lang="zh-CN" altLang="en-US">
                <a:latin typeface="Arial" panose="020B0604020202020204" pitchFamily="34" charset="0"/>
              </a:rPr>
              <a:t>电子化</a:t>
            </a:r>
            <a:r>
              <a:rPr lang="en-US" altLang="zh-CN">
                <a:latin typeface="Arial" panose="020B0604020202020204" pitchFamily="34" charset="0"/>
              </a:rPr>
              <a:t>”</a:t>
            </a:r>
            <a:r>
              <a:rPr lang="zh-CN" altLang="en-US">
                <a:latin typeface="Arial" panose="020B0604020202020204" pitchFamily="34" charset="0"/>
              </a:rPr>
              <a:t>电脑</a:t>
            </a:r>
            <a:r>
              <a:rPr lang="en-US" altLang="zh-CN">
                <a:latin typeface="Arial" panose="020B0604020202020204" pitchFamily="34" charset="0"/>
              </a:rPr>
              <a:t>--ENIAC</a:t>
            </a:r>
            <a:r>
              <a:rPr lang="zh-CN" altLang="en-US">
                <a:latin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</a:rPr>
              <a:t>Electronic Numerical Integrator and Calculator</a:t>
            </a:r>
            <a:r>
              <a:rPr lang="zh-CN" altLang="en-US">
                <a:latin typeface="Arial" panose="020B0604020202020204" pitchFamily="34" charset="0"/>
              </a:rPr>
              <a:t> 电子数字积分器与计算器），目的是用来计算炮弹弹道。 </a:t>
            </a:r>
            <a:endParaRPr lang="en-US" altLang="zh-CN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08258FF-D70F-4FB8-BE0B-9187DD30AF68}" type="slidenum">
              <a:rPr lang="zh-CN" altLang="en-US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电子管，是一种最早期的电信号放大器件。被封闭在玻璃容器（一般为</a:t>
            </a:r>
            <a:r>
              <a:rPr lang="zh-CN" altLang="en-US">
                <a:hlinkClick r:id="rId3" action="ppaction://hlinkfile"/>
              </a:rPr>
              <a:t>玻璃管</a:t>
            </a:r>
            <a:r>
              <a:rPr lang="zh-CN" altLang="en-US"/>
              <a:t>）中的阴极电子发射部分、控制栅极、加速栅极、阳极（屏极）引线被焊在管坐上。利用电场对</a:t>
            </a:r>
            <a:r>
              <a:rPr lang="zh-CN" altLang="en-US">
                <a:hlinkClick r:id="rId4" action="ppaction://hlinkfile"/>
              </a:rPr>
              <a:t>真空</a:t>
            </a:r>
            <a:r>
              <a:rPr lang="zh-CN" altLang="en-US"/>
              <a:t>中的控制栅极注入电子调制信号，并在阳极获得对信号放大或反馈振荡后的不同参数信号数据。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第一台电子管计算机于</a:t>
            </a:r>
            <a:r>
              <a:rPr lang="en-US" altLang="zh-CN"/>
              <a:t>1946</a:t>
            </a:r>
            <a:r>
              <a:rPr lang="zh-CN" altLang="en-US"/>
              <a:t>年在美国制成，取名埃尼阿克</a:t>
            </a:r>
            <a:r>
              <a:rPr lang="en-US" altLang="zh-CN"/>
              <a:t>(eniac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晶体管泛指一切以半导体材料为基础的单一元件，包括各种半导体材料制成的二极管、三极管、场效应管、</a:t>
            </a:r>
            <a:r>
              <a:rPr lang="zh-CN" altLang="en-US">
                <a:hlinkClick r:id="rId5" action="ppaction://hlinkfile"/>
              </a:rPr>
              <a:t>可控硅</a:t>
            </a:r>
            <a:r>
              <a:rPr lang="zh-CN" altLang="en-US"/>
              <a:t>等。</a:t>
            </a:r>
            <a:r>
              <a:rPr lang="en-US" altLang="zh-CN"/>
              <a:t>1947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月，这个世界上最早的实用半导体器件终于问世。</a:t>
            </a:r>
            <a:r>
              <a:rPr lang="en-US" altLang="zh-CN"/>
              <a:t>1950</a:t>
            </a:r>
            <a:r>
              <a:rPr lang="zh-CN" altLang="en-US"/>
              <a:t>年，第一只“</a:t>
            </a:r>
            <a:r>
              <a:rPr lang="en-US" altLang="zh-CN"/>
              <a:t>PN</a:t>
            </a:r>
            <a:r>
              <a:rPr lang="zh-CN" altLang="en-US"/>
              <a:t>结型晶体管”问世了，它的性能与肖克莱原来设想的完全一致。今天的晶体管，大部分仍是这种</a:t>
            </a:r>
            <a:r>
              <a:rPr lang="en-US" altLang="zh-CN"/>
              <a:t>PN</a:t>
            </a:r>
            <a:r>
              <a:rPr lang="zh-CN" altLang="en-US"/>
              <a:t>结型晶体管。</a:t>
            </a:r>
            <a:r>
              <a:rPr lang="en-US" altLang="zh-CN"/>
              <a:t>(</a:t>
            </a:r>
            <a:r>
              <a:rPr lang="zh-CN" altLang="en-US"/>
              <a:t>所谓</a:t>
            </a:r>
            <a:r>
              <a:rPr lang="en-US" altLang="zh-CN"/>
              <a:t>PN</a:t>
            </a:r>
            <a:r>
              <a:rPr lang="zh-CN" altLang="en-US"/>
              <a:t>结就是</a:t>
            </a:r>
            <a:r>
              <a:rPr lang="en-US" altLang="zh-CN"/>
              <a:t>P</a:t>
            </a:r>
            <a:r>
              <a:rPr lang="zh-CN" altLang="en-US"/>
              <a:t>型和</a:t>
            </a:r>
            <a:r>
              <a:rPr lang="en-US" altLang="zh-CN"/>
              <a:t>N</a:t>
            </a:r>
            <a:r>
              <a:rPr lang="zh-CN" altLang="en-US"/>
              <a:t>型的结合处。</a:t>
            </a:r>
            <a:r>
              <a:rPr lang="en-US" altLang="zh-CN"/>
              <a:t>P</a:t>
            </a:r>
            <a:r>
              <a:rPr lang="zh-CN" altLang="en-US"/>
              <a:t>型多空穴。</a:t>
            </a:r>
            <a:r>
              <a:rPr lang="en-US" altLang="zh-CN"/>
              <a:t>N</a:t>
            </a:r>
            <a:r>
              <a:rPr lang="zh-CN" altLang="en-US"/>
              <a:t>型多电子。</a:t>
            </a:r>
            <a:r>
              <a:rPr lang="en-US" altLang="zh-CN"/>
              <a:t>) 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en-US" altLang="zh-CN"/>
              <a:t>1954</a:t>
            </a:r>
            <a:r>
              <a:rPr lang="zh-CN" altLang="en-US"/>
              <a:t>年，美国贝尔实验室研制成功第一台使用晶体管线路的计算机，取名“催迪克”（</a:t>
            </a:r>
            <a:r>
              <a:rPr lang="en-US" altLang="zh-CN"/>
              <a:t>TRADIC</a:t>
            </a:r>
            <a:r>
              <a:rPr lang="zh-CN" altLang="en-US"/>
              <a:t>），装有</a:t>
            </a:r>
            <a:r>
              <a:rPr lang="en-US" altLang="zh-CN"/>
              <a:t>800</a:t>
            </a:r>
            <a:r>
              <a:rPr lang="zh-CN" altLang="en-US"/>
              <a:t>个晶体管。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　</a:t>
            </a:r>
            <a:r>
              <a:rPr lang="en-US" altLang="zh-CN"/>
              <a:t>1956</a:t>
            </a:r>
            <a:r>
              <a:rPr lang="zh-CN" altLang="en-US"/>
              <a:t>年，肖克利、巴丁、布拉顿三人，因发明晶体管同时荣获</a:t>
            </a:r>
            <a:r>
              <a:rPr lang="zh-CN" altLang="en-US">
                <a:hlinkClick r:id="rId6" action="ppaction://hlinkfile"/>
              </a:rPr>
              <a:t>诺贝尔物理学奖</a:t>
            </a:r>
            <a:r>
              <a:rPr lang="zh-CN" altLang="en-US"/>
              <a:t>。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　</a:t>
            </a:r>
            <a:r>
              <a:rPr lang="en-US" altLang="zh-CN"/>
              <a:t>1958 </a:t>
            </a:r>
            <a:r>
              <a:rPr lang="zh-CN" altLang="en-US"/>
              <a:t>年，</a:t>
            </a:r>
            <a:r>
              <a:rPr lang="en-US" altLang="zh-CN"/>
              <a:t>Jack Kilby(Texas Instruments)</a:t>
            </a:r>
            <a:r>
              <a:rPr lang="zh-CN" altLang="en-US"/>
              <a:t>和 </a:t>
            </a:r>
            <a:r>
              <a:rPr lang="en-US" altLang="zh-CN"/>
              <a:t>Robert Noyce(Fairchild Semiconductor</a:t>
            </a:r>
            <a:r>
              <a:rPr lang="zh-CN" altLang="en-US"/>
              <a:t>，随后联合创立英特尔</a:t>
            </a:r>
            <a:r>
              <a:rPr lang="en-US" altLang="zh-CN"/>
              <a:t>)</a:t>
            </a:r>
            <a:r>
              <a:rPr lang="zh-CN" altLang="en-US"/>
              <a:t>发现一个集成电路</a:t>
            </a:r>
            <a:r>
              <a:rPr lang="en-US" altLang="zh-CN"/>
              <a:t>(IC </a:t>
            </a:r>
            <a:r>
              <a:rPr lang="zh-CN" altLang="en-US"/>
              <a:t>或芯片</a:t>
            </a:r>
            <a:r>
              <a:rPr lang="en-US" altLang="zh-CN"/>
              <a:t>)</a:t>
            </a:r>
            <a:r>
              <a:rPr lang="zh-CN" altLang="en-US"/>
              <a:t>中可以容纳大量晶体管。相比当时各个组件必须人工组装的情形，这真是迈出巨大的一步。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　</a:t>
            </a:r>
            <a:r>
              <a:rPr lang="en-US" altLang="zh-CN">
                <a:hlinkClick r:id="rId7" action="ppaction://hlinkfile"/>
              </a:rPr>
              <a:t>IC</a:t>
            </a:r>
            <a:r>
              <a:rPr lang="zh-CN" altLang="en-US"/>
              <a:t>芯片</a:t>
            </a:r>
            <a:r>
              <a:rPr lang="en-US" altLang="zh-CN"/>
              <a:t>(</a:t>
            </a:r>
            <a:r>
              <a:rPr lang="en-US" altLang="zh-CN" b="1" i="1"/>
              <a:t>Integrated Circuit </a:t>
            </a:r>
            <a:r>
              <a:rPr lang="zh-CN" altLang="en-US"/>
              <a:t>集成电路</a:t>
            </a:r>
            <a:r>
              <a:rPr lang="en-US" altLang="zh-CN"/>
              <a:t>)</a:t>
            </a:r>
            <a:r>
              <a:rPr lang="zh-CN" altLang="en-US"/>
              <a:t>是将大量的微</a:t>
            </a:r>
            <a:r>
              <a:rPr lang="zh-CN" altLang="en-US">
                <a:hlinkClick r:id="rId8" action="ppaction://hlinkfile"/>
              </a:rPr>
              <a:t>电子</a:t>
            </a:r>
            <a:r>
              <a:rPr lang="zh-CN" altLang="en-US"/>
              <a:t>元器件</a:t>
            </a:r>
            <a:r>
              <a:rPr lang="en-US" altLang="zh-CN"/>
              <a:t>(</a:t>
            </a:r>
            <a:r>
              <a:rPr lang="zh-CN" altLang="en-US"/>
              <a:t>晶体管、电阻、电容、二极管等</a:t>
            </a:r>
            <a:r>
              <a:rPr lang="en-US" altLang="zh-CN"/>
              <a:t>) IC</a:t>
            </a:r>
            <a:r>
              <a:rPr lang="zh-CN" altLang="en-US"/>
              <a:t>芯片</a:t>
            </a:r>
            <a:endParaRPr lang="zh-CN" altLang="en-US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形成的</a:t>
            </a:r>
            <a:r>
              <a:rPr lang="zh-CN" altLang="en-US">
                <a:hlinkClick r:id="rId9" action="ppaction://hlinkfile"/>
              </a:rPr>
              <a:t>集</a:t>
            </a:r>
            <a:r>
              <a:rPr lang="zh-CN" altLang="en-US">
                <a:hlinkClick r:id="rId10" action="ppaction://hlinkfile"/>
              </a:rPr>
              <a:t>成</a:t>
            </a:r>
            <a:r>
              <a:rPr lang="zh-CN" altLang="en-US">
                <a:hlinkClick r:id="rId11" action="ppaction://hlinkfile"/>
              </a:rPr>
              <a:t>电路</a:t>
            </a:r>
            <a:r>
              <a:rPr lang="zh-CN" altLang="en-US"/>
              <a:t>放在一块塑基上，做成一块芯片。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名称 门</a:t>
            </a:r>
            <a:r>
              <a:rPr lang="en-US" altLang="zh-CN"/>
              <a:t>/</a:t>
            </a:r>
            <a:r>
              <a:rPr lang="zh-CN" altLang="en-US"/>
              <a:t>芯片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SSI </a:t>
            </a:r>
            <a:r>
              <a:rPr lang="zh-CN" altLang="en-US"/>
              <a:t>少于</a:t>
            </a:r>
            <a:r>
              <a:rPr lang="en-US" altLang="zh-CN"/>
              <a:t>100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MSI 100~1000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LSI 1000~10</a:t>
            </a:r>
            <a:r>
              <a:rPr lang="zh-CN" altLang="en-US"/>
              <a:t>万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VLSI 10</a:t>
            </a:r>
            <a:r>
              <a:rPr lang="zh-CN" altLang="en-US"/>
              <a:t>万</a:t>
            </a:r>
            <a:r>
              <a:rPr lang="en-US" altLang="zh-CN"/>
              <a:t>~1000</a:t>
            </a:r>
            <a:r>
              <a:rPr lang="zh-CN" altLang="en-US"/>
              <a:t>万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ULSI 1000</a:t>
            </a:r>
            <a:r>
              <a:rPr lang="zh-CN" altLang="en-US"/>
              <a:t>万以上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en-US" altLang="zh-CN"/>
              <a:t>1954</a:t>
            </a:r>
            <a:r>
              <a:rPr lang="zh-CN" altLang="en-US"/>
              <a:t>年</a:t>
            </a:r>
            <a:r>
              <a:rPr lang="en-US" altLang="zh-CN"/>
              <a:t>5</a:t>
            </a:r>
            <a:r>
              <a:rPr lang="zh-CN" altLang="en-US"/>
              <a:t>月</a:t>
            </a:r>
            <a:r>
              <a:rPr lang="en-US" altLang="zh-CN"/>
              <a:t>24</a:t>
            </a:r>
            <a:r>
              <a:rPr lang="zh-CN" altLang="en-US"/>
              <a:t>日，贝尔实验室使用</a:t>
            </a:r>
            <a:r>
              <a:rPr lang="en-US" altLang="zh-CN"/>
              <a:t>800</a:t>
            </a:r>
            <a:r>
              <a:rPr lang="zh-CN" altLang="en-US"/>
              <a:t>只晶体管组装了世界上第一台晶体管计算机</a:t>
            </a:r>
            <a:r>
              <a:rPr lang="en-US" altLang="zh-CN"/>
              <a:t>TRADIC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44827F8-2971-4D94-88F8-3C1A6CE63C2C}" type="slidenum">
              <a:rPr lang="zh-CN" altLang="en-US" sz="130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1888 </a:t>
            </a:r>
            <a:r>
              <a:rPr lang="zh-CN" altLang="en-US">
                <a:latin typeface="Arial" panose="020B0604020202020204" pitchFamily="34" charset="0"/>
              </a:rPr>
              <a:t>赫兹 发明了电磁波发生装置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1895 </a:t>
            </a:r>
            <a:r>
              <a:rPr lang="zh-CN" altLang="en-US">
                <a:latin typeface="Arial" panose="020B0604020202020204" pitchFamily="34" charset="0"/>
              </a:rPr>
              <a:t>意大利马可尼和俄罗斯的波波夫同时发明无线电</a:t>
            </a:r>
            <a:endParaRPr lang="en-US" altLang="zh-CN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8302221-B265-4F2E-BCCB-400553AA0DFA}" type="slidenum">
              <a:rPr lang="zh-CN" altLang="en-US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2010~2025  </a:t>
            </a:r>
            <a:r>
              <a:rPr lang="zh-CN" altLang="en-US" dirty="0"/>
              <a:t>云计算</a:t>
            </a:r>
            <a:br>
              <a:rPr lang="en-US" altLang="zh-CN" dirty="0"/>
            </a:br>
            <a:r>
              <a:rPr lang="en-US" altLang="zh-CN" dirty="0"/>
              <a:t>2025~     </a:t>
            </a:r>
            <a:r>
              <a:rPr lang="zh-CN" altLang="en-US" dirty="0"/>
              <a:t>智能计算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F5B8C1-B316-4F46-9509-D2AE3C62FAC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嵌入式系统技术是万物互联的重要支撑，是实现物联网的重要基础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F5B8C1-B316-4F46-9509-D2AE3C62FAC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3783F7-4118-4ADA-ABFA-2C78012E7F27}" type="slidenum">
              <a:rPr lang="en-US" altLang="zh-CN" sz="1300" smtClean="0"/>
            </a:fld>
            <a:endParaRPr lang="en-US" altLang="zh-CN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 rot="5400000" flipV="1">
            <a:off x="-1845204" y="2899835"/>
            <a:ext cx="5038725" cy="48683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 rot="10800000" flipV="1">
            <a:off x="7052734" y="6561138"/>
            <a:ext cx="4798484" cy="36512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 flipV="1">
            <a:off x="433918" y="762001"/>
            <a:ext cx="6718300" cy="36513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 rot="16200000" flipV="1">
            <a:off x="9889861" y="4988191"/>
            <a:ext cx="3598863" cy="48683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16000" y="1752601"/>
            <a:ext cx="10363200" cy="1470025"/>
          </a:xfrm>
        </p:spPr>
        <p:txBody>
          <a:bodyPr/>
          <a:lstStyle>
            <a:lvl1pPr>
              <a:defRPr kumimoji="1" sz="4400" b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7AF9D-5C95-4A97-BC42-473791DB77D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431867" y="630555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313F5-9485-46FE-BFBC-9E8B9F5A610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42400" y="427039"/>
            <a:ext cx="2743200" cy="5470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427039"/>
            <a:ext cx="8026400" cy="5470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431867" y="630555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73AB1C-D837-451C-948B-ADDB837F82A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295401"/>
            <a:ext cx="5283200" cy="4602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9200" y="1295401"/>
            <a:ext cx="5283200" cy="4602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431867" y="630555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4F828-038C-4C62-9883-471EBF26FFE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431867" y="630555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61438-2BBB-4058-AAB6-AED36288ED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295401"/>
            <a:ext cx="52832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9200" y="1295401"/>
            <a:ext cx="52832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431867" y="630555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AD945-F527-42DF-92A0-8E8C592D749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431867" y="630555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D459B-140A-4E72-BBF5-8F63F46B344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431867" y="630555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48A8E-ED23-44B5-A461-67DDC5F2982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431867" y="630555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0272F-823A-4B80-9D80-789D2AFFC21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431867" y="630555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DF462-BB40-4972-9BCB-6DDC775E873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431867" y="630555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2CBC-10AD-4E6D-880B-E364A066787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427038"/>
            <a:ext cx="10972800" cy="5635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295401"/>
            <a:ext cx="10769600" cy="46021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dirty="0"/>
              <a:t>  </a:t>
            </a: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  第二级</a:t>
            </a:r>
            <a:endParaRPr lang="zh-CN" altLang="en-US" dirty="0"/>
          </a:p>
          <a:p>
            <a:pPr lvl="2"/>
            <a:r>
              <a:rPr lang="zh-CN" altLang="en-US" dirty="0"/>
              <a:t>  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" name="Rectangle 12"/>
          <p:cNvSpPr>
            <a:spLocks noChangeArrowheads="1"/>
          </p:cNvSpPr>
          <p:nvPr userDrawn="1"/>
        </p:nvSpPr>
        <p:spPr bwMode="auto">
          <a:xfrm rot="5400000" flipV="1">
            <a:off x="-1845204" y="2899835"/>
            <a:ext cx="5038725" cy="48683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3" name="Rectangle 13"/>
          <p:cNvSpPr>
            <a:spLocks noChangeArrowheads="1"/>
          </p:cNvSpPr>
          <p:nvPr userDrawn="1"/>
        </p:nvSpPr>
        <p:spPr bwMode="auto">
          <a:xfrm rot="10800000" flipV="1">
            <a:off x="7052734" y="6561138"/>
            <a:ext cx="4798484" cy="36512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ChangeArrowheads="1"/>
          </p:cNvSpPr>
          <p:nvPr userDrawn="1"/>
        </p:nvSpPr>
        <p:spPr bwMode="auto">
          <a:xfrm flipV="1">
            <a:off x="433918" y="1106488"/>
            <a:ext cx="6718300" cy="36512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Rectangle 15"/>
          <p:cNvSpPr>
            <a:spLocks noChangeArrowheads="1"/>
          </p:cNvSpPr>
          <p:nvPr userDrawn="1"/>
        </p:nvSpPr>
        <p:spPr bwMode="auto">
          <a:xfrm rot="16200000" flipV="1">
            <a:off x="9889861" y="4988191"/>
            <a:ext cx="3598863" cy="48683"/>
          </a:xfrm>
          <a:prstGeom prst="rect">
            <a:avLst/>
          </a:prstGeom>
          <a:gradFill rotWithShape="1">
            <a:gsLst>
              <a:gs pos="0">
                <a:srgbClr val="FF3131">
                  <a:alpha val="75998"/>
                </a:srgbClr>
              </a:gs>
              <a:gs pos="100000">
                <a:schemeClr val="hlink">
                  <a:alpha val="25998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Text Box 16"/>
          <p:cNvSpPr txBox="1">
            <a:spLocks noChangeArrowheads="1"/>
          </p:cNvSpPr>
          <p:nvPr userDrawn="1"/>
        </p:nvSpPr>
        <p:spPr bwMode="auto">
          <a:xfrm>
            <a:off x="9889282" y="6567489"/>
            <a:ext cx="18004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1400" dirty="0">
                <a:solidFill>
                  <a:srgbClr val="FF99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计算系统设计与实现</a:t>
            </a:r>
            <a:endParaRPr lang="zh-CN" altLang="en-US" sz="1400" dirty="0">
              <a:solidFill>
                <a:srgbClr val="FF99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push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SimHei" panose="0201060906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SimHei" panose="0201060906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SimHei" panose="0201060906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SimHei" panose="0201060906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SimHei" panose="0201060906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SimHei" panose="0201060906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SimHei" panose="0201060906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SimHei" panose="02010609060101010101" pitchFamily="2" charset="-122"/>
        </a:defRPr>
      </a:lvl9pPr>
    </p:titleStyle>
    <p:bodyStyle>
      <a:lvl1pPr marL="342900" indent="-342900" algn="just" rtl="0" eaLnBrk="0" fontAlgn="base" hangingPunct="0">
        <a:lnSpc>
          <a:spcPct val="110000"/>
        </a:lnSpc>
        <a:spcBef>
          <a:spcPct val="10000"/>
        </a:spcBef>
        <a:spcAft>
          <a:spcPct val="10000"/>
        </a:spcAft>
        <a:buClr>
          <a:srgbClr val="FF0000"/>
        </a:buClr>
        <a:buSzPct val="90000"/>
        <a:buFont typeface="Wingdings" panose="05000000000000000000" pitchFamily="2" charset="2"/>
        <a:buChar char="o"/>
        <a:defRPr kumimoji="1" sz="26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just" rtl="0" eaLnBrk="0" fontAlgn="base" hangingPunct="0">
        <a:lnSpc>
          <a:spcPct val="110000"/>
        </a:lnSpc>
        <a:spcBef>
          <a:spcPct val="10000"/>
        </a:spcBef>
        <a:spcAft>
          <a:spcPct val="10000"/>
        </a:spcAft>
        <a:buClr>
          <a:srgbClr val="00FF00"/>
        </a:buClr>
        <a:buSzPct val="90000"/>
        <a:buFont typeface="Wingdings" panose="05000000000000000000" pitchFamily="2" charset="2"/>
        <a:buChar char="o"/>
        <a:defRPr kumimoji="1" sz="24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2pPr>
      <a:lvl3pPr marL="1143000" indent="-228600" algn="just" rtl="0" eaLnBrk="0" fontAlgn="base" hangingPunct="0">
        <a:lnSpc>
          <a:spcPct val="110000"/>
        </a:lnSpc>
        <a:spcBef>
          <a:spcPct val="10000"/>
        </a:spcBef>
        <a:spcAft>
          <a:spcPct val="10000"/>
        </a:spcAft>
        <a:buClr>
          <a:srgbClr val="0000FF"/>
        </a:buClr>
        <a:buSzPct val="90000"/>
        <a:buFont typeface="Wingdings" panose="05000000000000000000" pitchFamily="2" charset="2"/>
        <a:buChar char="o"/>
        <a:defRPr kumimoji="1"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j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1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27.png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32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file:///D:\&#36731;&#22411;&#24179;&#21488;\&#20013;&#21326;&#32593;--&#26032;&#38395;&#20013;&#24515;--&#32654;&#20891;&#22312;&#38463;&#23500;&#27735;&#39318;&#27425;&#23558;&#26426;&#22120;&#20154;&#24212;&#29992;&#20110;&#21453;&#24656;&#25112;(&#32452;&#22270;).files\323936105.jpg" TargetMode="External"/><Relationship Id="rId20" Type="http://schemas.openxmlformats.org/officeDocument/2006/relationships/notesSlide" Target="../notesSlides/notesSlide25.xml"/><Relationship Id="rId2" Type="http://schemas.openxmlformats.org/officeDocument/2006/relationships/image" Target="../media/image29.jpeg"/><Relationship Id="rId19" Type="http://schemas.openxmlformats.org/officeDocument/2006/relationships/vmlDrawing" Target="../drawings/vmlDrawing3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37.jpeg"/><Relationship Id="rId16" Type="http://schemas.openxmlformats.org/officeDocument/2006/relationships/image" Target="../media/image36.png"/><Relationship Id="rId15" Type="http://schemas.openxmlformats.org/officeDocument/2006/relationships/image" Target="../media/image35.jpeg"/><Relationship Id="rId14" Type="http://schemas.openxmlformats.org/officeDocument/2006/relationships/image" Target="../media/image34.jpeg"/><Relationship Id="rId13" Type="http://schemas.openxmlformats.org/officeDocument/2006/relationships/oleObject" Target="../embeddings/oleObject8.bin"/><Relationship Id="rId12" Type="http://schemas.openxmlformats.org/officeDocument/2006/relationships/oleObject" Target="../embeddings/oleObject7.bin"/><Relationship Id="rId11" Type="http://schemas.openxmlformats.org/officeDocument/2006/relationships/oleObject" Target="../embeddings/oleObject6.bin"/><Relationship Id="rId10" Type="http://schemas.openxmlformats.org/officeDocument/2006/relationships/oleObject" Target="../embeddings/oleObject5.bin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jpeg"/><Relationship Id="rId8" Type="http://schemas.openxmlformats.org/officeDocument/2006/relationships/image" Target="../media/image44.jpeg"/><Relationship Id="rId7" Type="http://schemas.openxmlformats.org/officeDocument/2006/relationships/hyperlink" Target="http://images.google.com/imgres?imgurl=http://www.yesky.com/20030228/2003022805.jpg&amp;imgrefurl=http://www.yesky.com/20030228/1654371_1.shtml&amp;h=337&amp;w=450&amp;sz=24&amp;tbnid=7XHeKiNxf0UJ:&amp;tbnh=92&amp;tbnw=122&amp;start=90&amp;prev=/images?q=%E7%94%B5%E8%A7%86%E6%9C%BA&amp;start=80&amp;hl=zh-CN&amp;lr=&amp;newwindow=1&amp;sa=N" TargetMode="Externa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3" Type="http://schemas.openxmlformats.org/officeDocument/2006/relationships/notesSlide" Target="../notesSlides/notesSlide26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7.png"/><Relationship Id="rId10" Type="http://schemas.openxmlformats.org/officeDocument/2006/relationships/image" Target="../media/image46.jpeg"/><Relationship Id="rId1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jpeg"/><Relationship Id="rId2" Type="http://schemas.openxmlformats.org/officeDocument/2006/relationships/hyperlink" Target="&#28165;&#20998;&#26426;1.mp4" TargetMode="External"/><Relationship Id="rId1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jpeg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emf"/><Relationship Id="rId1" Type="http://schemas.openxmlformats.org/officeDocument/2006/relationships/oleObject" Target="../embeddings/oleObject9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GIF"/><Relationship Id="rId1" Type="http://schemas.openxmlformats.org/officeDocument/2006/relationships/image" Target="../media/image75.GIF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0.GIF"/><Relationship Id="rId3" Type="http://schemas.openxmlformats.org/officeDocument/2006/relationships/image" Target="../media/image79.GIF"/><Relationship Id="rId2" Type="http://schemas.openxmlformats.org/officeDocument/2006/relationships/image" Target="../media/image78.GIF"/><Relationship Id="rId1" Type="http://schemas.openxmlformats.org/officeDocument/2006/relationships/image" Target="../media/image77.GI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GIF"/><Relationship Id="rId1" Type="http://schemas.openxmlformats.org/officeDocument/2006/relationships/image" Target="../media/image81.GI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kern="0" dirty="0">
                <a:latin typeface="Calibri" panose="020F0502020204030204" pitchFamily="34" charset="0"/>
              </a:rPr>
              <a:t>计算系统设计与实现</a:t>
            </a:r>
            <a:endParaRPr lang="zh-CN" altLang="en-US" dirty="0"/>
          </a:p>
        </p:txBody>
      </p:sp>
      <p:sp>
        <p:nvSpPr>
          <p:cNvPr id="10" name="副标题 3"/>
          <p:cNvSpPr txBox="1"/>
          <p:nvPr/>
        </p:nvSpPr>
        <p:spPr>
          <a:xfrm>
            <a:off x="2057400" y="4419600"/>
            <a:ext cx="9144000" cy="5257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6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zh-CN" altLang="en-US" sz="2800" kern="0" dirty="0"/>
              <a:t>计算机科学与技术学院</a:t>
            </a:r>
            <a:endParaRPr lang="zh-CN" altLang="en-US" sz="2800" kern="0" dirty="0"/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3886" y="2356045"/>
            <a:ext cx="7416117" cy="4480933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智能计算时代：人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机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物三元融合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9272" y="1056290"/>
            <a:ext cx="11224128" cy="14568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600" b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lvl="1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lvl="2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80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人类社会正进入一个万物互联、万物智联的时代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嵌入式计算</a:t>
            </a:r>
            <a:r>
              <a:rPr lang="zh-CN" altLang="en-US" sz="2400" dirty="0"/>
              <a:t>是其中最主要的计算形式，</a:t>
            </a:r>
            <a:r>
              <a:rPr lang="zh-CN" altLang="en-US" sz="2400" dirty="0">
                <a:solidFill>
                  <a:srgbClr val="FF0000"/>
                </a:solidFill>
              </a:rPr>
              <a:t>嵌入式技术</a:t>
            </a:r>
            <a:r>
              <a:rPr lang="zh-CN" altLang="en-US" sz="2400" dirty="0"/>
              <a:t>是实现信息物理系统（</a:t>
            </a:r>
            <a:r>
              <a:rPr lang="en-US" altLang="zh-CN" sz="2400" dirty="0"/>
              <a:t>CPS</a:t>
            </a:r>
            <a:r>
              <a:rPr lang="zh-CN" altLang="en-US" sz="2400" dirty="0"/>
              <a:t>）的重要基础和重要支撑</a:t>
            </a:r>
            <a:endParaRPr lang="zh-CN" altLang="en-US" sz="2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99" y="4682928"/>
            <a:ext cx="3632201" cy="21750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909" y="2400051"/>
            <a:ext cx="3617785" cy="2282876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/>
          </p:cNvSpPr>
          <p:nvPr>
            <p:ph idx="1"/>
          </p:nvPr>
        </p:nvSpPr>
        <p:spPr>
          <a:xfrm>
            <a:off x="1219200" y="1219200"/>
            <a:ext cx="8686572" cy="4953001"/>
          </a:xfrm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sz="2400" dirty="0">
                <a:solidFill>
                  <a:srgbClr val="020201"/>
                </a:solidFill>
                <a:sym typeface="Microsoft YaHei" panose="020B0503020204020204" charset="-122"/>
              </a:rPr>
              <a:t>消费电子：数码相机、</a:t>
            </a:r>
            <a:r>
              <a:rPr lang="en-US" altLang="zh-CN" sz="2400" dirty="0">
                <a:solidFill>
                  <a:srgbClr val="020201"/>
                </a:solidFill>
                <a:sym typeface="Microsoft YaHei" panose="020B0503020204020204" charset="-122"/>
              </a:rPr>
              <a:t>MP3</a:t>
            </a:r>
            <a:r>
              <a:rPr sz="2400" dirty="0">
                <a:solidFill>
                  <a:srgbClr val="020201"/>
                </a:solidFill>
                <a:sym typeface="Microsoft YaHei" panose="020B0503020204020204" charset="-122"/>
              </a:rPr>
              <a:t>、游戏机等</a:t>
            </a:r>
            <a:endParaRPr sz="2400" dirty="0">
              <a:solidFill>
                <a:srgbClr val="020201"/>
              </a:solidFill>
              <a:sym typeface="Microsoft YaHei" panose="020B050302020402020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信息家电：数字电视、机顶盒</a:t>
            </a:r>
            <a:endParaRPr sz="2400" dirty="0">
              <a:solidFill>
                <a:srgbClr val="020201"/>
              </a:solidFill>
              <a:sym typeface="Microsoft YaHei" panose="020B050302020402020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智能电器：能上网的冰箱、空调、洗衣机等</a:t>
            </a:r>
            <a:endParaRPr sz="2400" dirty="0">
              <a:solidFill>
                <a:srgbClr val="020201"/>
              </a:solidFill>
              <a:sym typeface="Microsoft YaHei" panose="020B050302020402020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通信设备：</a:t>
            </a:r>
            <a:r>
              <a:rPr sz="2400" dirty="0" err="1">
                <a:solidFill>
                  <a:srgbClr val="0000CC"/>
                </a:solidFill>
                <a:sym typeface="Microsoft YaHei" panose="020B0503020204020204" charset="-122"/>
              </a:rPr>
              <a:t>手机</a:t>
            </a: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、</a:t>
            </a:r>
            <a:r>
              <a:rPr lang="en-US" altLang="zh-CN" sz="2400" dirty="0" err="1">
                <a:solidFill>
                  <a:srgbClr val="020201"/>
                </a:solidFill>
                <a:sym typeface="Microsoft YaHei" panose="020B0503020204020204" charset="-122"/>
              </a:rPr>
              <a:t>IP</a:t>
            </a: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电话、网络设备等</a:t>
            </a:r>
            <a:endParaRPr sz="2400" dirty="0">
              <a:solidFill>
                <a:srgbClr val="020201"/>
              </a:solidFill>
              <a:sym typeface="Microsoft YaHei" panose="020B050302020402020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便携设备</a:t>
            </a:r>
            <a:r>
              <a:rPr sz="2400" dirty="0">
                <a:solidFill>
                  <a:srgbClr val="020201"/>
                </a:solidFill>
                <a:sym typeface="Microsoft YaHei" panose="020B0503020204020204" charset="-122"/>
              </a:rPr>
              <a:t>：</a:t>
            </a:r>
            <a:r>
              <a:rPr lang="zh-CN" altLang="en-US" sz="2400" dirty="0">
                <a:solidFill>
                  <a:srgbClr val="020201"/>
                </a:solidFill>
                <a:sym typeface="Microsoft YaHei" panose="020B0503020204020204" charset="-122"/>
              </a:rPr>
              <a:t>数</a:t>
            </a: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据采集、测试装置等</a:t>
            </a:r>
            <a:endParaRPr sz="2400" dirty="0">
              <a:solidFill>
                <a:srgbClr val="020201"/>
              </a:solidFill>
              <a:sym typeface="Microsoft YaHei" panose="020B050302020402020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工业设备</a:t>
            </a:r>
            <a:r>
              <a:rPr lang="en-US" altLang="zh-CN" sz="2400" dirty="0">
                <a:solidFill>
                  <a:srgbClr val="020201"/>
                </a:solidFill>
                <a:sym typeface="Microsoft YaHei" panose="020B0503020204020204" charset="-122"/>
              </a:rPr>
              <a:t>:  </a:t>
            </a: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数控设备、过程工业控制设备</a:t>
            </a:r>
            <a:endParaRPr sz="2400" dirty="0">
              <a:solidFill>
                <a:srgbClr val="020201"/>
              </a:solidFill>
              <a:sym typeface="Microsoft YaHei" panose="020B050302020402020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汽车电子：智能化汽车</a:t>
            </a:r>
            <a:endParaRPr sz="2400" dirty="0">
              <a:solidFill>
                <a:srgbClr val="020201"/>
              </a:solidFill>
              <a:sym typeface="Microsoft YaHei" panose="020B050302020402020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航空航天：飞行器控制、外星探测器</a:t>
            </a:r>
            <a:endParaRPr sz="2400" dirty="0">
              <a:solidFill>
                <a:srgbClr val="020201"/>
              </a:solidFill>
              <a:sym typeface="Microsoft YaHei" panose="020B050302020402020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医疗设备：</a:t>
            </a:r>
            <a:r>
              <a:rPr lang="en-US" altLang="zh-CN" sz="2400" dirty="0" err="1">
                <a:solidFill>
                  <a:srgbClr val="020201"/>
                </a:solidFill>
                <a:sym typeface="Microsoft YaHei" panose="020B0503020204020204" charset="-122"/>
              </a:rPr>
              <a:t>CT</a:t>
            </a: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机，电子血压计等</a:t>
            </a:r>
            <a:endParaRPr sz="2400" dirty="0">
              <a:solidFill>
                <a:srgbClr val="020201"/>
              </a:solidFill>
              <a:sym typeface="Microsoft YaHei" panose="020B050302020402020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交通管理：</a:t>
            </a:r>
            <a:r>
              <a:rPr lang="en-US" altLang="zh-CN" sz="2400" dirty="0" err="1">
                <a:solidFill>
                  <a:srgbClr val="020201"/>
                </a:solidFill>
                <a:sym typeface="Microsoft YaHei" panose="020B0503020204020204" charset="-122"/>
              </a:rPr>
              <a:t>GPS</a:t>
            </a: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导航、智能监控设施</a:t>
            </a:r>
            <a:endParaRPr sz="2400" dirty="0">
              <a:solidFill>
                <a:srgbClr val="020201"/>
              </a:solidFill>
              <a:sym typeface="Microsoft YaHei" panose="020B050302020402020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sz="2400" dirty="0" err="1">
                <a:solidFill>
                  <a:srgbClr val="020201"/>
                </a:solidFill>
                <a:sym typeface="Microsoft YaHei" panose="020B0503020204020204" charset="-122"/>
              </a:rPr>
              <a:t>军事领域：武器控制、车载电子设备等</a:t>
            </a:r>
            <a:endParaRPr sz="2400" dirty="0">
              <a:solidFill>
                <a:srgbClr val="020201"/>
              </a:solidFill>
              <a:sym typeface="Microsoft YaHei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无处不在的嵌入式技术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课程说明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10363200" cy="45720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名        称：</a:t>
            </a:r>
            <a:r>
              <a:rPr lang="zh-CN" altLang="en-US" dirty="0">
                <a:solidFill>
                  <a:schemeClr val="tx1"/>
                </a:solidFill>
              </a:rPr>
              <a:t>计算系统设计与实现</a:t>
            </a:r>
            <a:endParaRPr lang="zh-CN" altLang="en-US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学时：</a:t>
            </a:r>
            <a:r>
              <a:rPr lang="en-US" altLang="zh-CN" dirty="0"/>
              <a:t>48/24</a:t>
            </a:r>
            <a:endParaRPr lang="zh-CN" altLang="en-US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定        位：</a:t>
            </a:r>
            <a:r>
              <a:rPr lang="zh-CN" altLang="en-US" dirty="0">
                <a:solidFill>
                  <a:schemeClr val="tx1"/>
                </a:solidFill>
              </a:rPr>
              <a:t>计算机科学与技术专业“出口课”，是对多门专业先修课程知识的综合运用。课程以</a:t>
            </a:r>
            <a:r>
              <a:rPr lang="zh-CN" altLang="en-US" dirty="0">
                <a:solidFill>
                  <a:srgbClr val="FF0000"/>
                </a:solidFill>
              </a:rPr>
              <a:t>嵌入式计算系统的设计与实现</a:t>
            </a:r>
            <a:r>
              <a:rPr lang="zh-CN" altLang="en-US" dirty="0">
                <a:solidFill>
                  <a:schemeClr val="tx1"/>
                </a:solidFill>
              </a:rPr>
              <a:t>为目标</a:t>
            </a:r>
            <a:endParaRPr lang="zh-CN" altLang="en-US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主要任务</a:t>
            </a:r>
            <a:endParaRPr lang="zh-CN" altLang="en-US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sz="2000" dirty="0"/>
              <a:t>通过理论学习，了解（嵌入式）计算系统的基本概念、普遍性原理、组成、特点及目前主流的嵌入式系统开发技术等；</a:t>
            </a:r>
            <a:endParaRPr lang="en-US" altLang="zh-CN" sz="2000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sz="2000" dirty="0"/>
              <a:t>建立嵌入式系统的整体概念以及多维度的嵌入式系统知识体系；</a:t>
            </a:r>
            <a:endParaRPr lang="en-US" altLang="zh-CN" sz="2000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sz="2000" dirty="0"/>
              <a:t>掌握嵌入式系统分析、嵌入式软硬件设计、嵌入式系统开发、调试与测试等的基本原理和方法；</a:t>
            </a:r>
            <a:endParaRPr lang="en-US" altLang="zh-CN" sz="2000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sz="2000" dirty="0"/>
              <a:t>引导学生，培养起多维度的思考方式与综合能力。</a:t>
            </a:r>
            <a:endParaRPr lang="en-US" altLang="zh-CN" sz="2000" dirty="0"/>
          </a:p>
          <a:p>
            <a:pPr marL="457200" lvl="1" indent="0" eaLnBrk="1" hangingPunct="1">
              <a:lnSpc>
                <a:spcPct val="100000"/>
              </a:lnSpc>
              <a:buNone/>
              <a:defRPr/>
            </a:pPr>
            <a:endParaRPr lang="en-US" altLang="zh-CN" sz="2000" b="1" dirty="0">
              <a:ea typeface="SimSun" panose="02010600030101010101" pitchFamily="2" charset="-122"/>
              <a:sym typeface="Microsoft YaHei" panose="020B0503020204020204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6096000"/>
            <a:ext cx="10591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eaLnBrk="1" hangingPunct="1">
              <a:lnSpc>
                <a:spcPct val="100000"/>
              </a:lnSpc>
              <a:buNone/>
              <a:defRPr/>
            </a:pPr>
            <a:r>
              <a:rPr lang="zh-CN" altLang="en-US" sz="2400" b="1" dirty="0">
                <a:solidFill>
                  <a:srgbClr val="0000CC"/>
                </a:solidFill>
                <a:ea typeface="SimSun" panose="02010600030101010101" pitchFamily="2" charset="-122"/>
                <a:sym typeface="Microsoft YaHei" panose="020B0503020204020204" charset="-122"/>
              </a:rPr>
              <a:t>特别说明：技术的更新太快，讲授原理性的设计方法，共性的知识与技术</a:t>
            </a:r>
            <a:endParaRPr lang="en-US" altLang="zh-CN" sz="2400" b="1" dirty="0">
              <a:solidFill>
                <a:srgbClr val="0000CC"/>
              </a:solidFill>
              <a:ea typeface="SimSun" panose="02010600030101010101" pitchFamily="2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4" name="Picture 4" descr="http://www.tup.tsinghua.edu.cn/upload/bigbookimg3/072570-01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2" r="10058"/>
          <a:stretch>
            <a:fillRect/>
          </a:stretch>
        </p:blipFill>
        <p:spPr bwMode="auto">
          <a:xfrm>
            <a:off x="4038600" y="4075569"/>
            <a:ext cx="1943970" cy="26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课程教材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793" y="1828800"/>
            <a:ext cx="9601200" cy="3152443"/>
          </a:xfrm>
        </p:spPr>
        <p:txBody>
          <a:bodyPr/>
          <a:lstStyle/>
          <a:p>
            <a:pPr marL="533400" indent="-533400" eaLnBrk="1" hangingPunct="1">
              <a:lnSpc>
                <a:spcPct val="100000"/>
              </a:lnSpc>
              <a:defRPr/>
            </a:pPr>
            <a:r>
              <a:rPr lang="zh-CN" altLang="en-US" sz="2400" dirty="0"/>
              <a:t>参考教材</a:t>
            </a:r>
            <a:endParaRPr lang="zh-CN" altLang="en-US" sz="2400" dirty="0"/>
          </a:p>
          <a:p>
            <a:pPr marL="914400" lvl="1" indent="-457200" eaLnBrk="1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AutoNum type="arabicPeriod"/>
              <a:defRPr/>
            </a:pPr>
            <a:r>
              <a:rPr lang="en-US" altLang="zh-CN" sz="2000" b="0" dirty="0">
                <a:solidFill>
                  <a:srgbClr val="FF0000"/>
                </a:solidFill>
              </a:rPr>
              <a:t>《</a:t>
            </a:r>
            <a:r>
              <a:rPr lang="zh-CN" altLang="en-US" sz="2000" b="0" dirty="0">
                <a:solidFill>
                  <a:srgbClr val="FF0000"/>
                </a:solidFill>
              </a:rPr>
              <a:t>嵌入式系统体系、原理与设计</a:t>
            </a:r>
            <a:r>
              <a:rPr lang="en-US" altLang="zh-CN" sz="2000" b="0" dirty="0">
                <a:solidFill>
                  <a:srgbClr val="FF0000"/>
                </a:solidFill>
              </a:rPr>
              <a:t>》(</a:t>
            </a:r>
            <a:r>
              <a:rPr lang="zh-CN" altLang="en-US" sz="2000" b="0" dirty="0">
                <a:solidFill>
                  <a:srgbClr val="FF0000"/>
                </a:solidFill>
              </a:rPr>
              <a:t>第</a:t>
            </a:r>
            <a:r>
              <a:rPr lang="en-US" altLang="zh-CN" sz="2000" b="0" dirty="0">
                <a:solidFill>
                  <a:srgbClr val="FF0000"/>
                </a:solidFill>
              </a:rPr>
              <a:t>2</a:t>
            </a:r>
            <a:r>
              <a:rPr lang="zh-CN" altLang="en-US" sz="2000" b="0" dirty="0">
                <a:solidFill>
                  <a:srgbClr val="FF0000"/>
                </a:solidFill>
              </a:rPr>
              <a:t>版</a:t>
            </a:r>
            <a:r>
              <a:rPr lang="en-US" altLang="zh-CN" sz="2000" b="0" dirty="0">
                <a:solidFill>
                  <a:srgbClr val="FF0000"/>
                </a:solidFill>
              </a:rPr>
              <a:t>). </a:t>
            </a:r>
            <a:r>
              <a:rPr lang="zh-CN" altLang="en-US" sz="2000" b="0" dirty="0">
                <a:solidFill>
                  <a:srgbClr val="FF0000"/>
                </a:solidFill>
              </a:rPr>
              <a:t>张凯龙</a:t>
            </a:r>
            <a:r>
              <a:rPr lang="en-US" altLang="zh-CN" sz="2000" b="0" dirty="0">
                <a:solidFill>
                  <a:srgbClr val="FF0000"/>
                </a:solidFill>
              </a:rPr>
              <a:t>, </a:t>
            </a:r>
            <a:r>
              <a:rPr lang="zh-CN" altLang="en-US" sz="2000" b="0" dirty="0">
                <a:solidFill>
                  <a:srgbClr val="FF0000"/>
                </a:solidFill>
              </a:rPr>
              <a:t>清华大学出版社</a:t>
            </a:r>
            <a:r>
              <a:rPr lang="en-US" altLang="zh-CN" sz="2000" b="0" dirty="0">
                <a:solidFill>
                  <a:srgbClr val="FF0000"/>
                </a:solidFill>
              </a:rPr>
              <a:t>, 2024</a:t>
            </a:r>
            <a:endParaRPr lang="zh-CN" altLang="en-US" sz="2000" b="0" dirty="0">
              <a:solidFill>
                <a:srgbClr val="FF0000"/>
              </a:solidFill>
            </a:endParaRPr>
          </a:p>
          <a:p>
            <a:pPr marL="914400" lvl="1" indent="-457200" eaLnBrk="1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sz="2000" b="0" dirty="0">
                <a:solidFill>
                  <a:schemeClr val="tx1"/>
                </a:solidFill>
              </a:rPr>
              <a:t>嵌入式系统导论</a:t>
            </a:r>
            <a:r>
              <a:rPr lang="en-US" altLang="zh-CN" sz="2000" b="0" dirty="0">
                <a:solidFill>
                  <a:schemeClr val="tx1"/>
                </a:solidFill>
              </a:rPr>
              <a:t>-CPS</a:t>
            </a:r>
            <a:r>
              <a:rPr lang="zh-CN" altLang="en-US" sz="2000" b="0" dirty="0">
                <a:solidFill>
                  <a:schemeClr val="tx1"/>
                </a:solidFill>
              </a:rPr>
              <a:t>方法（第二版），</a:t>
            </a:r>
            <a:r>
              <a:rPr lang="en-US" altLang="zh-CN" sz="2000" b="0" dirty="0">
                <a:solidFill>
                  <a:schemeClr val="tx1"/>
                </a:solidFill>
              </a:rPr>
              <a:t>Edward Ashford Lee</a:t>
            </a:r>
            <a:r>
              <a:rPr lang="zh-CN" altLang="en-US" sz="2000" b="0" dirty="0">
                <a:solidFill>
                  <a:schemeClr val="tx1"/>
                </a:solidFill>
              </a:rPr>
              <a:t>，</a:t>
            </a:r>
            <a:r>
              <a:rPr lang="en-US" altLang="zh-CN" sz="2000" b="0" dirty="0" err="1">
                <a:solidFill>
                  <a:schemeClr val="tx1"/>
                </a:solidFill>
              </a:rPr>
              <a:t>Sanjit</a:t>
            </a:r>
            <a:r>
              <a:rPr lang="en-US" altLang="zh-CN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 err="1">
                <a:solidFill>
                  <a:schemeClr val="tx1"/>
                </a:solidFill>
              </a:rPr>
              <a:t>Arunkumar</a:t>
            </a:r>
            <a:r>
              <a:rPr lang="en-US" altLang="zh-CN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 err="1">
                <a:solidFill>
                  <a:schemeClr val="tx1"/>
                </a:solidFill>
              </a:rPr>
              <a:t>Scshia</a:t>
            </a:r>
            <a:r>
              <a:rPr lang="zh-CN" altLang="en-US" sz="2000" b="0" dirty="0">
                <a:solidFill>
                  <a:schemeClr val="tx1"/>
                </a:solidFill>
              </a:rPr>
              <a:t>著，张凯龙译</a:t>
            </a:r>
            <a:r>
              <a:rPr lang="en-US" altLang="zh-CN" sz="2000" b="0" dirty="0">
                <a:solidFill>
                  <a:schemeClr val="tx1"/>
                </a:solidFill>
              </a:rPr>
              <a:t>.  </a:t>
            </a:r>
            <a:r>
              <a:rPr lang="zh-CN" altLang="en-US" sz="2000" b="0" dirty="0">
                <a:solidFill>
                  <a:schemeClr val="tx1"/>
                </a:solidFill>
              </a:rPr>
              <a:t>机械工业出版社，</a:t>
            </a:r>
            <a:r>
              <a:rPr lang="en-US" altLang="zh-CN" sz="2000" b="0" dirty="0">
                <a:solidFill>
                  <a:schemeClr val="tx1"/>
                </a:solidFill>
              </a:rPr>
              <a:t>2018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914400" lvl="1" indent="-457200" eaLnBrk="1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sz="2000" b="0" dirty="0">
                <a:solidFill>
                  <a:schemeClr val="tx1"/>
                </a:solidFill>
              </a:rPr>
              <a:t>嵌入式计算系统设计原理（</a:t>
            </a:r>
            <a:r>
              <a:rPr lang="en-US" altLang="zh-CN" sz="2000" b="0" dirty="0">
                <a:solidFill>
                  <a:schemeClr val="tx1"/>
                </a:solidFill>
              </a:rPr>
              <a:t>Computers as </a:t>
            </a:r>
            <a:r>
              <a:rPr lang="en-US" altLang="zh-CN" sz="2000" b="0" dirty="0" err="1">
                <a:solidFill>
                  <a:schemeClr val="tx1"/>
                </a:solidFill>
              </a:rPr>
              <a:t>Components:Principles</a:t>
            </a:r>
            <a:r>
              <a:rPr lang="en-US" altLang="zh-CN" sz="2000" b="0" dirty="0">
                <a:solidFill>
                  <a:schemeClr val="tx1"/>
                </a:solidFill>
              </a:rPr>
              <a:t> of Embedded Computing System Design</a:t>
            </a:r>
            <a:r>
              <a:rPr lang="zh-CN" altLang="en-US" sz="2000" b="0" dirty="0">
                <a:solidFill>
                  <a:schemeClr val="tx1"/>
                </a:solidFill>
              </a:rPr>
              <a:t>） </a:t>
            </a:r>
            <a:r>
              <a:rPr lang="en-US" altLang="zh-CN" sz="2000" b="0" dirty="0">
                <a:solidFill>
                  <a:schemeClr val="tx1"/>
                </a:solidFill>
              </a:rPr>
              <a:t>Marilyn Wolf</a:t>
            </a:r>
            <a:r>
              <a:rPr lang="zh-CN" altLang="en-US" sz="2000" b="0" dirty="0">
                <a:solidFill>
                  <a:schemeClr val="tx1"/>
                </a:solidFill>
              </a:rPr>
              <a:t>著（美）李仁发等译，机械工业出版社，</a:t>
            </a:r>
            <a:r>
              <a:rPr lang="en-US" altLang="zh-CN" sz="2000" b="0" dirty="0">
                <a:solidFill>
                  <a:schemeClr val="tx1"/>
                </a:solidFill>
              </a:rPr>
              <a:t>2014 </a:t>
            </a:r>
            <a:endParaRPr lang="en-US" altLang="zh-CN" sz="2000" b="0" dirty="0">
              <a:solidFill>
                <a:schemeClr val="tx1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63" y="4161260"/>
            <a:ext cx="1819018" cy="25479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14400" y="1155947"/>
            <a:ext cx="8875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普遍的看法：涉及多领域多学科，没有一本完整适用的教材！</a:t>
            </a:r>
            <a:r>
              <a:rPr lang="zh-CN" altLang="en-US" sz="2000" b="1" dirty="0"/>
              <a:t> </a:t>
            </a:r>
            <a:endParaRPr lang="zh-CN" altLang="en-US" sz="2000" b="1" dirty="0"/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00318" y="1676446"/>
            <a:ext cx="419089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800" dirty="0"/>
              <a:t>QQ</a:t>
            </a:r>
            <a:r>
              <a:rPr lang="zh-CN" altLang="en-US" sz="2800" dirty="0"/>
              <a:t>群</a:t>
            </a:r>
            <a:endParaRPr lang="en-US" altLang="zh-CN" sz="28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课件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作业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221562"/>
            <a:ext cx="4565336" cy="6172200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内容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3200400" y="1447800"/>
            <a:ext cx="5791200" cy="3733800"/>
          </a:xfrm>
          <a:prstGeom prst="roundRect">
            <a:avLst>
              <a:gd name="adj" fmla="val 6796"/>
            </a:avLst>
          </a:prstGeom>
          <a:noFill/>
          <a:ln w="15875">
            <a:solidFill>
              <a:srgbClr val="00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Aft>
                <a:spcPct val="0"/>
              </a:spcAft>
              <a:buSzTx/>
              <a:buFont typeface="Wingdings" panose="05000000000000000000" pitchFamily="2" charset="2"/>
              <a:buChar char="p"/>
            </a:pPr>
            <a:r>
              <a:rPr kumimoji="0" lang="zh-CN" altLang="en-US" dirty="0">
                <a:solidFill>
                  <a:schemeClr val="tx1"/>
                </a:solidFill>
              </a:rPr>
              <a:t>嵌入式系统概念</a:t>
            </a:r>
            <a:endParaRPr kumimoji="0" lang="zh-CN" altLang="en-US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Aft>
                <a:spcPct val="0"/>
              </a:spcAft>
              <a:buSzTx/>
              <a:buFont typeface="Wingdings" panose="05000000000000000000" pitchFamily="2" charset="2"/>
              <a:buChar char="p"/>
            </a:pPr>
            <a:r>
              <a:rPr kumimoji="0" lang="zh-CN" altLang="en-US" dirty="0">
                <a:solidFill>
                  <a:schemeClr val="tx1"/>
                </a:solidFill>
              </a:rPr>
              <a:t>嵌入式系统组成</a:t>
            </a:r>
            <a:endParaRPr kumimoji="0" lang="zh-CN" altLang="en-US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Aft>
                <a:spcPct val="0"/>
              </a:spcAft>
              <a:buSzTx/>
              <a:buFont typeface="Wingdings" panose="05000000000000000000" pitchFamily="2" charset="2"/>
              <a:buChar char="p"/>
            </a:pPr>
            <a:r>
              <a:rPr kumimoji="0" lang="zh-CN" altLang="en-US" dirty="0">
                <a:solidFill>
                  <a:schemeClr val="tx1"/>
                </a:solidFill>
              </a:rPr>
              <a:t>嵌入式系统特点与应用</a:t>
            </a:r>
            <a:endParaRPr kumimoji="0" lang="zh-CN" altLang="en-US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Aft>
                <a:spcPct val="0"/>
              </a:spcAft>
              <a:buSzTx/>
              <a:buFont typeface="Wingdings" panose="05000000000000000000" pitchFamily="2" charset="2"/>
              <a:buChar char="p"/>
            </a:pPr>
            <a:r>
              <a:rPr kumimoji="0" lang="zh-CN" altLang="en-US" dirty="0">
                <a:solidFill>
                  <a:schemeClr val="tx1"/>
                </a:solidFill>
              </a:rPr>
              <a:t>发展趋势</a:t>
            </a:r>
            <a:endParaRPr kumimoji="0" lang="zh-CN" altLang="en-US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Aft>
                <a:spcPct val="0"/>
              </a:spcAft>
              <a:buSzTx/>
              <a:buFont typeface="Wingdings" panose="05000000000000000000" pitchFamily="2" charset="2"/>
              <a:buChar char="p"/>
            </a:pPr>
            <a:r>
              <a:rPr kumimoji="0" lang="zh-CN" altLang="en-US" dirty="0">
                <a:solidFill>
                  <a:schemeClr val="tx1"/>
                </a:solidFill>
              </a:rPr>
              <a:t>实例分析</a:t>
            </a:r>
            <a:endParaRPr kumimoji="0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81200" y="2560638"/>
            <a:ext cx="8229600" cy="5635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1.1  </a:t>
            </a:r>
            <a:r>
              <a:rPr lang="zh-CN" altLang="en-US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嵌入式系统概念</a:t>
            </a:r>
            <a:endParaRPr lang="zh-CN" altLang="en-US" sz="32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234281"/>
            <a:ext cx="8839200" cy="43894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计算机概念的扩展</a:t>
            </a:r>
            <a:endParaRPr lang="zh-CN" altLang="en-US" dirty="0"/>
          </a:p>
          <a:p>
            <a:pPr lvl="1" eaLnBrk="1" hangingPunct="1">
              <a:defRPr/>
            </a:pPr>
            <a:r>
              <a:rPr lang="zh-CN" altLang="en-US" dirty="0"/>
              <a:t>将基于数字化计算芯片设计的装置称为计算机；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发展趋势  （市场调研机构</a:t>
            </a:r>
            <a:r>
              <a:rPr lang="en-US" altLang="zh-CN" dirty="0"/>
              <a:t>Gartner</a:t>
            </a:r>
            <a:r>
              <a:rPr lang="zh-CN" altLang="en-US" dirty="0"/>
              <a:t>（高德纳）统计）</a:t>
            </a:r>
            <a:endParaRPr lang="en-US" altLang="zh-CN" dirty="0"/>
          </a:p>
          <a:p>
            <a:pPr lvl="2">
              <a:defRPr/>
            </a:pPr>
            <a:r>
              <a:rPr lang="en-US" altLang="zh-CN" dirty="0"/>
              <a:t>2008</a:t>
            </a:r>
            <a:r>
              <a:rPr lang="zh-CN" altLang="en-US" dirty="0"/>
              <a:t>年</a:t>
            </a:r>
            <a:r>
              <a:rPr lang="en-US" altLang="zh-CN" dirty="0"/>
              <a:t>PC</a:t>
            </a:r>
            <a:r>
              <a:rPr lang="zh-CN" altLang="en-US" dirty="0"/>
              <a:t>数量超过</a:t>
            </a:r>
            <a:r>
              <a:rPr lang="en-US" altLang="zh-CN" dirty="0"/>
              <a:t>10</a:t>
            </a:r>
            <a:r>
              <a:rPr lang="zh-CN" altLang="en-US" dirty="0"/>
              <a:t>亿台，中国约</a:t>
            </a:r>
            <a:r>
              <a:rPr lang="en-US" altLang="zh-CN" dirty="0"/>
              <a:t>1.3</a:t>
            </a:r>
            <a:r>
              <a:rPr lang="zh-CN" altLang="en-US" dirty="0"/>
              <a:t>亿台；</a:t>
            </a:r>
            <a:r>
              <a:rPr lang="en-US" altLang="zh-CN" dirty="0"/>
              <a:t>PC</a:t>
            </a:r>
            <a:r>
              <a:rPr lang="zh-CN" altLang="en-US" dirty="0"/>
              <a:t>占计算装置总量不到</a:t>
            </a:r>
            <a:r>
              <a:rPr lang="en-US" altLang="zh-CN" dirty="0"/>
              <a:t>20</a:t>
            </a:r>
            <a:r>
              <a:rPr lang="zh-CN" altLang="en-US" dirty="0"/>
              <a:t>％；</a:t>
            </a:r>
            <a:endParaRPr lang="en-US" altLang="zh-CN" dirty="0"/>
          </a:p>
          <a:p>
            <a:pPr lvl="2">
              <a:defRPr/>
            </a:pPr>
            <a:r>
              <a:rPr lang="en-US" altLang="zh-CN" dirty="0"/>
              <a:t>2014</a:t>
            </a:r>
            <a:r>
              <a:rPr lang="zh-CN" altLang="en-US" dirty="0"/>
              <a:t>年，</a:t>
            </a:r>
            <a:r>
              <a:rPr lang="fr-FR" altLang="zh-CN" dirty="0"/>
              <a:t> Android </a:t>
            </a:r>
            <a:r>
              <a:rPr lang="zh-CN" altLang="en-US" dirty="0"/>
              <a:t>设备用户突破</a:t>
            </a:r>
            <a:r>
              <a:rPr lang="en-US" altLang="zh-CN" dirty="0"/>
              <a:t>10</a:t>
            </a:r>
            <a:r>
              <a:rPr lang="zh-CN" altLang="en-US" dirty="0"/>
              <a:t>亿大关，较</a:t>
            </a:r>
            <a:r>
              <a:rPr lang="en-US" altLang="zh-CN" dirty="0"/>
              <a:t>2013 </a:t>
            </a:r>
            <a:r>
              <a:rPr lang="zh-CN" altLang="en-US" dirty="0"/>
              <a:t>年增长 </a:t>
            </a:r>
            <a:r>
              <a:rPr lang="en-US" altLang="zh-CN" dirty="0"/>
              <a:t>26%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>
              <a:defRPr/>
            </a:pPr>
            <a:r>
              <a:rPr lang="en-US" altLang="zh-CN" dirty="0"/>
              <a:t>2015</a:t>
            </a:r>
            <a:r>
              <a:rPr lang="zh-CN" altLang="en-US" dirty="0"/>
              <a:t>年，物联网设备数量将增至</a:t>
            </a:r>
            <a:r>
              <a:rPr lang="en-US" altLang="zh-CN" dirty="0"/>
              <a:t>49</a:t>
            </a:r>
            <a:r>
              <a:rPr lang="zh-CN" altLang="en-US" dirty="0"/>
              <a:t>亿台，平板电脑超过</a:t>
            </a:r>
            <a:r>
              <a:rPr lang="en-US" altLang="zh-CN" dirty="0"/>
              <a:t>PC</a:t>
            </a:r>
            <a:r>
              <a:rPr lang="zh-CN" altLang="en-US" dirty="0"/>
              <a:t>出货量。</a:t>
            </a:r>
            <a:endParaRPr lang="zh-CN" altLang="en-US" dirty="0"/>
          </a:p>
          <a:p>
            <a:pPr lvl="2">
              <a:defRPr/>
            </a:pPr>
            <a:endParaRPr lang="zh-CN" altLang="en-US" dirty="0"/>
          </a:p>
        </p:txBody>
      </p:sp>
      <p:pic>
        <p:nvPicPr>
          <p:cNvPr id="50178" name="Picture 2" descr="http://img7.kuailiyu.com/uploadfile/2014/0108/20140108030925804.p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851106"/>
            <a:ext cx="5619750" cy="154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1.1  </a:t>
            </a:r>
            <a:r>
              <a:rPr lang="zh-CN" altLang="en-US" dirty="0">
                <a:solidFill>
                  <a:schemeClr val="tx1"/>
                </a:solidFill>
              </a:rPr>
              <a:t>嵌入式系统概念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8077200" cy="46021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什么是嵌入式系统？</a:t>
            </a:r>
            <a:endParaRPr lang="zh-CN" altLang="en-US" dirty="0"/>
          </a:p>
          <a:p>
            <a:pPr lvl="1" eaLnBrk="1" hangingPunct="1">
              <a:defRPr/>
            </a:pPr>
            <a:r>
              <a:rPr lang="zh-CN" altLang="en-US" dirty="0"/>
              <a:t>与通用平台不同的计算机系统？专用的系统？</a:t>
            </a:r>
            <a:r>
              <a:rPr lang="en-US" altLang="zh-CN" dirty="0"/>
              <a:t>……</a:t>
            </a:r>
            <a:endParaRPr lang="en-US" altLang="zh-CN" dirty="0"/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2291255" y="2209800"/>
            <a:ext cx="7772400" cy="4114800"/>
          </a:xfrm>
          <a:prstGeom prst="roundRect">
            <a:avLst>
              <a:gd name="adj" fmla="val 4634"/>
            </a:avLst>
          </a:prstGeom>
          <a:solidFill>
            <a:schemeClr val="bg1"/>
          </a:solidFill>
          <a:ln w="9525">
            <a:solidFill>
              <a:srgbClr val="00FF00"/>
            </a:solidFill>
            <a:round/>
          </a:ln>
          <a:effectLst/>
        </p:spPr>
        <p:txBody>
          <a:bodyPr anchor="ctr"/>
          <a:lstStyle/>
          <a:p>
            <a:pPr algn="just" eaLnBrk="1" hangingPunct="1"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IEE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（国际电气工程师协会，英国）定义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zh-CN" altLang="en-US" sz="24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嵌入式系统</a:t>
            </a:r>
            <a:r>
              <a:rPr lang="zh-CN" altLang="en-US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是控制、监视或辅助设备、机器以及工厂操作的装备。</a:t>
            </a:r>
            <a:endParaRPr lang="zh-CN" altLang="en-US" sz="24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endParaRPr lang="zh-CN" altLang="en-US" sz="240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zh-CN" altLang="en-US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（</a:t>
            </a:r>
            <a:r>
              <a:rPr lang="zh-CN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原文：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Devices used to control</a:t>
            </a:r>
            <a:r>
              <a:rPr lang="zh-CN" altLang="en-US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，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monitor  or assist the operation of equipment</a:t>
            </a:r>
            <a:r>
              <a:rPr lang="zh-CN" altLang="en-US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，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machinery or plants.</a:t>
            </a:r>
            <a:r>
              <a:rPr lang="zh-CN" altLang="en-US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）</a:t>
            </a:r>
            <a:endParaRPr lang="zh-CN" altLang="en-US" sz="2400" i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286000" y="2181225"/>
            <a:ext cx="7772400" cy="4295775"/>
          </a:xfrm>
          <a:prstGeom prst="roundRect">
            <a:avLst>
              <a:gd name="adj" fmla="val 4634"/>
            </a:avLst>
          </a:prstGeom>
          <a:solidFill>
            <a:schemeClr val="bg1"/>
          </a:solidFill>
          <a:ln w="9525">
            <a:solidFill>
              <a:srgbClr val="00FF00"/>
            </a:solidFill>
            <a:round/>
          </a:ln>
          <a:effectLst/>
        </p:spPr>
        <p:txBody>
          <a:bodyPr anchor="ctr"/>
          <a:lstStyle/>
          <a:p>
            <a:pPr algn="just" eaLnBrk="1" hangingPunct="1"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IEEE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（国际电气与电子工程师协会）定义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zh-CN" altLang="en-US" sz="2400" b="1" dirty="0">
                <a:solidFill>
                  <a:srgbClr val="CC0000"/>
                </a:solidFill>
                <a:latin typeface="Arial" panose="020B0604020202020204" pitchFamily="34" charset="0"/>
              </a:rPr>
              <a:t>嵌入式计算系统是一个计算机系统，其是大系统的一个组成部分，并且可以运行大系统的某些要求；例如，飞机或快速运输系统中的计算机系统”</a:t>
            </a:r>
            <a:r>
              <a:rPr lang="en-US" altLang="zh-CN" sz="2400" b="1" dirty="0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400" b="1" dirty="0">
                <a:solidFill>
                  <a:srgbClr val="CC0000"/>
                </a:solidFill>
                <a:latin typeface="Arial" panose="020B0604020202020204" pitchFamily="34" charset="0"/>
              </a:rPr>
              <a:t>；</a:t>
            </a:r>
            <a:endParaRPr lang="en-US" altLang="zh-CN" sz="2400" b="1" dirty="0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en-US" altLang="zh-CN" sz="2400" i="1" dirty="0">
                <a:latin typeface="Arial" panose="020B0604020202020204" pitchFamily="34" charset="0"/>
              </a:rPr>
              <a:t>(</a:t>
            </a:r>
            <a:r>
              <a:rPr lang="zh-CN" altLang="en-US" sz="2400" i="1" dirty="0">
                <a:latin typeface="Arial" panose="020B0604020202020204" pitchFamily="34" charset="0"/>
              </a:rPr>
              <a:t>原文： </a:t>
            </a:r>
            <a:r>
              <a:rPr lang="en-US" altLang="zh-CN" sz="2400" i="1" dirty="0">
                <a:latin typeface="Arial" panose="020B0604020202020204" pitchFamily="34" charset="0"/>
              </a:rPr>
              <a:t>Embedded Computer System</a:t>
            </a:r>
            <a:r>
              <a:rPr lang="zh-CN" altLang="en-US" sz="2400" i="1" dirty="0">
                <a:latin typeface="Arial" panose="020B0604020202020204" pitchFamily="34" charset="0"/>
              </a:rPr>
              <a:t>：</a:t>
            </a:r>
            <a:r>
              <a:rPr lang="en-US" altLang="zh-CN" sz="2400" i="1" dirty="0">
                <a:latin typeface="Arial" panose="020B0604020202020204" pitchFamily="34" charset="0"/>
              </a:rPr>
              <a:t>A computer system is part of a larger system and performs some of the requirements of that system; for example, a computer system used in an aircraft or rapid transit system.) </a:t>
            </a:r>
            <a:endParaRPr lang="zh-CN" altLang="en-US" sz="2400" i="1" dirty="0">
              <a:latin typeface="Arial" panose="020B0604020202020204" pitchFamily="34" charset="0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286000" y="2238375"/>
            <a:ext cx="7772400" cy="4314825"/>
          </a:xfrm>
          <a:prstGeom prst="roundRect">
            <a:avLst>
              <a:gd name="adj" fmla="val 4634"/>
            </a:avLst>
          </a:prstGeom>
          <a:solidFill>
            <a:schemeClr val="bg1"/>
          </a:solidFill>
          <a:ln w="9525">
            <a:solidFill>
              <a:srgbClr val="00FF00"/>
            </a:solidFill>
            <a:round/>
          </a:ln>
          <a:effectLst/>
        </p:spPr>
        <p:txBody>
          <a:bodyPr anchor="ctr"/>
          <a:lstStyle/>
          <a:p>
            <a:pPr algn="just" eaLnBrk="1" hangingPunct="1"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Heath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在“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Embedded systems design” (2003)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一书中定义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endParaRPr lang="en-US" altLang="zh-CN" sz="2400" b="1" dirty="0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zh-CN" altLang="en-US" sz="2400" b="1" dirty="0">
                <a:solidFill>
                  <a:srgbClr val="CC0000"/>
                </a:solidFill>
                <a:latin typeface="Arial" panose="020B0604020202020204" pitchFamily="34" charset="0"/>
              </a:rPr>
              <a:t>嵌入式系统是基于微处理器的、用于控制一个或一组功能的系统”；</a:t>
            </a:r>
            <a:endParaRPr lang="en-US" altLang="zh-CN" sz="2400" b="1" dirty="0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en-US" altLang="zh-CN" sz="2400" i="1" dirty="0">
                <a:latin typeface="Arial" panose="020B0604020202020204" pitchFamily="34" charset="0"/>
              </a:rPr>
              <a:t>(</a:t>
            </a:r>
            <a:r>
              <a:rPr lang="zh-CN" altLang="en-US" sz="2400" i="1" dirty="0">
                <a:latin typeface="Arial" panose="020B0604020202020204" pitchFamily="34" charset="0"/>
              </a:rPr>
              <a:t>原文：</a:t>
            </a:r>
            <a:r>
              <a:rPr lang="en-US" altLang="zh-CN" sz="2400" i="1" dirty="0">
                <a:latin typeface="Arial" panose="020B0604020202020204" pitchFamily="34" charset="0"/>
              </a:rPr>
              <a:t>An embedded system is a microprocessor based system that is built to control a function or a range of functions.)</a:t>
            </a:r>
            <a:endParaRPr lang="zh-CN" altLang="en-US" sz="2400" i="1" dirty="0">
              <a:latin typeface="Arial" panose="020B0604020202020204" pitchFamily="34" charset="0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2286000" y="2238375"/>
            <a:ext cx="7772400" cy="4314825"/>
          </a:xfrm>
          <a:prstGeom prst="roundRect">
            <a:avLst>
              <a:gd name="adj" fmla="val 4634"/>
            </a:avLst>
          </a:prstGeom>
          <a:solidFill>
            <a:schemeClr val="bg1"/>
          </a:solidFill>
          <a:ln w="9525">
            <a:solidFill>
              <a:srgbClr val="00FF00"/>
            </a:solidFill>
            <a:round/>
          </a:ln>
          <a:effectLst/>
        </p:spPr>
        <p:txBody>
          <a:bodyPr anchor="ctr"/>
          <a:lstStyle/>
          <a:p>
            <a:pPr algn="just" eaLnBrk="1" hangingPunct="1"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2003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年，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IEEE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Std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1003.13™-2003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标准中定义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zh-CN" altLang="en-US" sz="2400" b="1" dirty="0">
                <a:solidFill>
                  <a:srgbClr val="CC0000"/>
                </a:solidFill>
                <a:latin typeface="Arial" panose="020B0604020202020204" pitchFamily="34" charset="0"/>
              </a:rPr>
              <a:t>       如果一台计算机（及其软件）是一个大系统中集成的一部分，并且通过特定的硬件装置来控制和</a:t>
            </a:r>
            <a:r>
              <a:rPr lang="en-US" altLang="zh-CN" sz="2400" b="1" dirty="0">
                <a:solidFill>
                  <a:srgbClr val="CC0000"/>
                </a:solidFill>
                <a:latin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CC0000"/>
                </a:solidFill>
                <a:latin typeface="Arial" panose="020B0604020202020204" pitchFamily="34" charset="0"/>
              </a:rPr>
              <a:t>或直接监控该系统，其就被认为是嵌入式的；</a:t>
            </a:r>
            <a:endParaRPr lang="en-US" altLang="zh-CN" sz="2400" b="1" dirty="0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en-US" altLang="zh-CN" sz="2400" i="1" dirty="0">
                <a:latin typeface="Arial" panose="020B0604020202020204" pitchFamily="34" charset="0"/>
              </a:rPr>
              <a:t>(</a:t>
            </a:r>
            <a:r>
              <a:rPr lang="zh-CN" altLang="en-US" sz="2400" i="1" dirty="0">
                <a:latin typeface="Arial" panose="020B0604020202020204" pitchFamily="34" charset="0"/>
              </a:rPr>
              <a:t>原文：</a:t>
            </a:r>
            <a:r>
              <a:rPr lang="en-US" altLang="zh-CN" sz="2400" i="1" dirty="0">
                <a:latin typeface="Arial" panose="020B0604020202020204" pitchFamily="34" charset="0"/>
              </a:rPr>
              <a:t>A computer (and its software) is considered embedded if it is an integral component of a larger system and is used to control and/or directly monitor that system, using special hardware devices.)</a:t>
            </a:r>
            <a:endParaRPr lang="zh-CN" altLang="en-US" sz="2400" i="1" dirty="0">
              <a:latin typeface="Arial" panose="020B0604020202020204" pitchFamily="34" charset="0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2286000" y="2238375"/>
            <a:ext cx="7772400" cy="4314825"/>
          </a:xfrm>
          <a:prstGeom prst="roundRect">
            <a:avLst>
              <a:gd name="adj" fmla="val 4634"/>
            </a:avLst>
          </a:prstGeom>
          <a:solidFill>
            <a:schemeClr val="bg1"/>
          </a:solidFill>
          <a:ln w="9525">
            <a:solidFill>
              <a:srgbClr val="00FF00"/>
            </a:solidFill>
            <a:rou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国际研究组织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Barr Group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定义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zh-CN" altLang="en-US" sz="2400" b="1" dirty="0">
                <a:solidFill>
                  <a:srgbClr val="CC0000"/>
                </a:solidFill>
                <a:latin typeface="Arial" panose="020B0604020202020204" pitchFamily="34" charset="0"/>
              </a:rPr>
              <a:t>嵌入式系统是一组计算机软、硬件的综合体，还可以附属机械或其他组件，被设计来执行特定的功能；在很多情形下，嵌入式系统是大系统或产品的一个组成部分，例如汽车中的防抱死系统（</a:t>
            </a:r>
            <a:r>
              <a:rPr lang="en-US" altLang="zh-CN" sz="2400" b="1" dirty="0">
                <a:solidFill>
                  <a:srgbClr val="CC0000"/>
                </a:solidFill>
                <a:latin typeface="Arial" panose="020B0604020202020204" pitchFamily="34" charset="0"/>
              </a:rPr>
              <a:t>ABS</a:t>
            </a:r>
            <a:r>
              <a:rPr lang="zh-CN" altLang="en-US" sz="2400" b="1" dirty="0">
                <a:solidFill>
                  <a:srgbClr val="CC0000"/>
                </a:solidFill>
                <a:latin typeface="Arial" panose="020B0604020202020204" pitchFamily="34" charset="0"/>
              </a:rPr>
              <a:t>）”；</a:t>
            </a:r>
            <a:endParaRPr lang="en-US" altLang="zh-CN" sz="2400" b="1" dirty="0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en-US" altLang="zh-CN" sz="2400" i="1" dirty="0">
                <a:latin typeface="Arial" panose="020B0604020202020204" pitchFamily="34" charset="0"/>
              </a:rPr>
              <a:t>(</a:t>
            </a:r>
            <a:r>
              <a:rPr lang="zh-CN" altLang="en-US" sz="2400" i="1" dirty="0">
                <a:latin typeface="Arial" panose="020B0604020202020204" pitchFamily="34" charset="0"/>
              </a:rPr>
              <a:t>原文：</a:t>
            </a:r>
            <a:r>
              <a:rPr lang="en-US" altLang="zh-CN" sz="2400" i="1" dirty="0">
                <a:latin typeface="Arial" panose="020B0604020202020204" pitchFamily="34" charset="0"/>
              </a:rPr>
              <a:t>An embedded system is a combination of computer hardware and software, and perhaps additional mechanical or other parts, designed to perform a dedicated function. In some cases, embedded systems are part of a larger system or product, as in the case of an antilock braking system in a car.)</a:t>
            </a:r>
            <a:endParaRPr lang="zh-CN" altLang="en-US" sz="2400" i="1" dirty="0">
              <a:latin typeface="Arial" panose="020B0604020202020204" pitchFamily="34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1.1  </a:t>
            </a:r>
            <a:r>
              <a:rPr lang="zh-CN" altLang="en-US" dirty="0">
                <a:solidFill>
                  <a:schemeClr val="tx1"/>
                </a:solidFill>
              </a:rPr>
              <a:t>嵌入式系统概念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25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  <p:bldP spid="13316" grpId="1" animBg="1"/>
      <p:bldP spid="6" grpId="0" animBg="1"/>
      <p:bldP spid="6" grpId="1" animBg="1"/>
      <p:bldP spid="8" grpId="0" animBg="1"/>
      <p:bldP spid="8" grpId="1" animBg="1"/>
      <p:bldP spid="9" grpId="0" animBg="1"/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800" dirty="0">
                <a:effectLst/>
              </a:rPr>
              <a:t>举例</a:t>
            </a:r>
            <a:endParaRPr lang="zh-CN" altLang="en-US" sz="28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219200"/>
            <a:ext cx="10541000" cy="5125581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200" b="0" dirty="0"/>
              <a:t>磁盘驱动器中的微处理器及软件，可以实时控制磁盘磁头组合硬件（</a:t>
            </a:r>
            <a:r>
              <a:rPr lang="en-US" altLang="zh-CN" sz="2200" b="0" dirty="0"/>
              <a:t>HDA</a:t>
            </a:r>
            <a:r>
              <a:rPr lang="zh-CN" altLang="zh-CN" sz="2200" b="0" dirty="0"/>
              <a:t>），因此</a:t>
            </a:r>
            <a:r>
              <a:rPr lang="zh-CN" altLang="zh-CN" sz="2200" b="0" u="sng" dirty="0"/>
              <a:t>是嵌入式计算系统</a:t>
            </a:r>
            <a:r>
              <a:rPr lang="zh-CN" altLang="zh-CN" sz="2200" b="0" dirty="0"/>
              <a:t>；</a:t>
            </a:r>
            <a:endParaRPr lang="zh-CN" altLang="zh-CN" sz="2200" b="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/>
              <a:t>PDA (Personal Digital Assistant)</a:t>
            </a:r>
            <a:r>
              <a:rPr lang="zh-CN" altLang="zh-CN" sz="2200" b="0" dirty="0"/>
              <a:t>虽然体积小、通过非易失性存储器存放操作系统与软件，但由于其只运行办公软件且不控制特定硬件对象，因此</a:t>
            </a:r>
            <a:r>
              <a:rPr lang="zh-CN" altLang="zh-CN" sz="2200" b="0" u="sng" dirty="0"/>
              <a:t>不是嵌入式</a:t>
            </a:r>
            <a:r>
              <a:rPr lang="zh-CN" altLang="zh-CN" sz="2200" b="0" dirty="0"/>
              <a:t>的；</a:t>
            </a:r>
            <a:endParaRPr lang="zh-CN" altLang="zh-CN" sz="2200" b="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200" b="0" dirty="0"/>
              <a:t>移动电话中的软件控制无线通信硬件，因此</a:t>
            </a:r>
            <a:r>
              <a:rPr lang="zh-CN" altLang="zh-CN" sz="2200" b="0" u="sng" dirty="0"/>
              <a:t>是嵌入式系统</a:t>
            </a:r>
            <a:r>
              <a:rPr lang="zh-CN" altLang="zh-CN" sz="2200" b="0" dirty="0"/>
              <a:t>；</a:t>
            </a:r>
            <a:endParaRPr lang="zh-CN" altLang="zh-CN" sz="2200" b="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200" b="0" dirty="0"/>
              <a:t>大型相控阵雷达中的计算装置</a:t>
            </a:r>
            <a:r>
              <a:rPr lang="zh-CN" altLang="zh-CN" sz="2200" b="0" u="sng" dirty="0"/>
              <a:t>是嵌入式计算系统</a:t>
            </a:r>
            <a:r>
              <a:rPr lang="zh-CN" altLang="zh-CN" sz="2200" b="0" dirty="0"/>
              <a:t>，虽然该类计算装置体积巨大且可能远离雷达硬件，但其软件控制雷达硬件且整个装置是雷达系统的一部分；</a:t>
            </a:r>
            <a:endParaRPr lang="zh-CN" altLang="zh-CN" sz="2200" b="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200" b="0" dirty="0"/>
              <a:t>如果传统的飞行管理计算机（</a:t>
            </a:r>
            <a:r>
              <a:rPr lang="en-US" altLang="zh-CN" sz="2200" b="0" dirty="0"/>
              <a:t>Flight Management System, FMS</a:t>
            </a:r>
            <a:r>
              <a:rPr lang="zh-CN" altLang="zh-CN" sz="2200" b="0" dirty="0"/>
              <a:t>）没有连接航电系统且只完成逻辑运算，那么其</a:t>
            </a:r>
            <a:r>
              <a:rPr lang="zh-CN" altLang="zh-CN" sz="2200" b="0" u="sng" dirty="0"/>
              <a:t>不是嵌入式系统</a:t>
            </a:r>
            <a:r>
              <a:rPr lang="zh-CN" altLang="zh-CN" sz="2200" b="0" dirty="0"/>
              <a:t>；</a:t>
            </a:r>
            <a:endParaRPr lang="zh-CN" altLang="zh-CN" sz="2200" b="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200" b="0" dirty="0"/>
              <a:t>半数字半物理仿真环境（</a:t>
            </a:r>
            <a:r>
              <a:rPr lang="en-US" altLang="zh-CN" sz="2200" b="0" dirty="0"/>
              <a:t>hardware-in-the-loop, HIL</a:t>
            </a:r>
            <a:r>
              <a:rPr lang="zh-CN" altLang="zh-CN" sz="2200" b="0" dirty="0"/>
              <a:t>）中的计算装置控制硬件对象，因此其</a:t>
            </a:r>
            <a:r>
              <a:rPr lang="zh-CN" altLang="zh-CN" sz="2200" b="0" u="sng" dirty="0"/>
              <a:t>是嵌入式系统</a:t>
            </a:r>
            <a:r>
              <a:rPr lang="zh-CN" altLang="zh-CN" sz="2200" b="0" dirty="0"/>
              <a:t>；</a:t>
            </a:r>
            <a:endParaRPr lang="zh-CN" altLang="zh-CN" sz="2200" b="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200" b="0" dirty="0"/>
              <a:t>控制心脏起搏器的计算装置需要和心脏器官构成一个大系统，因此</a:t>
            </a:r>
            <a:r>
              <a:rPr lang="zh-CN" altLang="zh-CN" sz="2200" b="0" u="sng" dirty="0"/>
              <a:t>是嵌入式</a:t>
            </a:r>
            <a:r>
              <a:rPr lang="zh-CN" altLang="zh-CN" sz="2200" b="0" dirty="0"/>
              <a:t>的；</a:t>
            </a:r>
            <a:endParaRPr lang="zh-CN" altLang="zh-CN" sz="2200" b="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200" b="0" dirty="0"/>
              <a:t>汽车发动机中控制燃油喷射的计算装置</a:t>
            </a:r>
            <a:r>
              <a:rPr lang="zh-CN" altLang="zh-CN" sz="2200" b="0" u="sng" dirty="0"/>
              <a:t>是嵌入式</a:t>
            </a:r>
            <a:r>
              <a:rPr lang="zh-CN" altLang="zh-CN" sz="2200" b="0" dirty="0"/>
              <a:t>的，因为其是大系统的一部分，且通过特定硬件监测、控制发动机运行。</a:t>
            </a:r>
            <a:endParaRPr lang="zh-CN" altLang="en-US" sz="2200" b="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9200" y="1295400"/>
            <a:ext cx="9448800" cy="4602163"/>
          </a:xfrm>
        </p:spPr>
        <p:txBody>
          <a:bodyPr/>
          <a:lstStyle/>
          <a:p>
            <a:pPr marL="342900" lvl="2" indent="-342900" eaLnBrk="1" hangingPunct="1">
              <a:buClr>
                <a:srgbClr val="FF0000"/>
              </a:buClr>
              <a:defRPr/>
            </a:pPr>
            <a:r>
              <a:rPr lang="zh-CN" altLang="zh-CN" sz="2400" dirty="0">
                <a:solidFill>
                  <a:srgbClr val="000099"/>
                </a:solidFill>
              </a:rPr>
              <a:t>从开尔文设想到</a:t>
            </a:r>
            <a:r>
              <a:rPr lang="zh-CN" altLang="en-US" sz="2400" dirty="0">
                <a:solidFill>
                  <a:srgbClr val="000099"/>
                </a:solidFill>
              </a:rPr>
              <a:t>“自动”</a:t>
            </a:r>
            <a:r>
              <a:rPr lang="zh-CN" altLang="zh-CN" sz="2400" dirty="0">
                <a:solidFill>
                  <a:srgbClr val="000099"/>
                </a:solidFill>
              </a:rPr>
              <a:t>计算</a:t>
            </a:r>
            <a:r>
              <a:rPr lang="zh-CN" altLang="en-US" sz="2400" dirty="0">
                <a:solidFill>
                  <a:srgbClr val="000099"/>
                </a:solidFill>
              </a:rPr>
              <a:t>装置</a:t>
            </a:r>
            <a:r>
              <a:rPr lang="zh-CN" altLang="zh-CN" sz="2400" dirty="0">
                <a:solidFill>
                  <a:srgbClr val="000099"/>
                </a:solidFill>
              </a:rPr>
              <a:t>的出现</a:t>
            </a:r>
            <a:endParaRPr lang="zh-CN" altLang="zh-CN" sz="2400" dirty="0">
              <a:solidFill>
                <a:srgbClr val="000099"/>
              </a:solidFill>
            </a:endParaRPr>
          </a:p>
          <a:p>
            <a:pPr lvl="1">
              <a:defRPr/>
            </a:pPr>
            <a:r>
              <a:rPr lang="zh-CN" altLang="zh-CN" sz="2000" dirty="0"/>
              <a:t>计算技术的发展源自于人们对突破自身计算效能和精度的期望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1">
              <a:defRPr/>
            </a:pPr>
            <a:r>
              <a:rPr lang="en-US" altLang="zh-CN" sz="2000" dirty="0"/>
              <a:t>19</a:t>
            </a:r>
            <a:r>
              <a:rPr lang="zh-CN" altLang="zh-CN" sz="2000" dirty="0"/>
              <a:t>世纪后期，面对潮汐预报等复杂计算应用，剑桥大学毕业的威廉</a:t>
            </a:r>
            <a:r>
              <a:rPr lang="en-US" altLang="zh-CN" sz="2000" dirty="0"/>
              <a:t>•</a:t>
            </a:r>
            <a:r>
              <a:rPr lang="zh-CN" altLang="zh-CN" sz="2000" dirty="0"/>
              <a:t>开尔文</a:t>
            </a:r>
            <a:r>
              <a:rPr lang="zh-CN" altLang="zh-CN" sz="2000" b="0" dirty="0"/>
              <a:t>（</a:t>
            </a:r>
            <a:r>
              <a:rPr lang="en-US" altLang="zh-CN" sz="2000" b="0" dirty="0"/>
              <a:t>Lord Kelvin</a:t>
            </a:r>
            <a:r>
              <a:rPr lang="zh-CN" altLang="zh-CN" sz="2000" b="0" dirty="0"/>
              <a:t>，</a:t>
            </a:r>
            <a:r>
              <a:rPr lang="en-US" altLang="zh-CN" sz="2000" b="0" dirty="0"/>
              <a:t>1824</a:t>
            </a:r>
            <a:r>
              <a:rPr lang="zh-CN" altLang="zh-CN" sz="2000" b="0" dirty="0"/>
              <a:t>－</a:t>
            </a:r>
            <a:r>
              <a:rPr lang="en-US" altLang="zh-CN" sz="2000" b="0" dirty="0"/>
              <a:t>1907</a:t>
            </a:r>
            <a:r>
              <a:rPr lang="zh-CN" altLang="zh-CN" sz="2000" b="0" dirty="0"/>
              <a:t>）</a:t>
            </a:r>
            <a:r>
              <a:rPr lang="zh-CN" altLang="zh-CN" sz="2000" dirty="0"/>
              <a:t>提出了自己的设想</a:t>
            </a:r>
            <a:r>
              <a:rPr lang="zh-CN" altLang="en-US" sz="2000" dirty="0"/>
              <a:t>：</a:t>
            </a:r>
            <a:r>
              <a:rPr lang="en-US" altLang="zh-CN" sz="2000" i="1" dirty="0"/>
              <a:t>”</a:t>
            </a:r>
            <a:r>
              <a:rPr lang="en-US" altLang="zh-CN" sz="2000" b="0" i="1" dirty="0">
                <a:solidFill>
                  <a:schemeClr val="tx1"/>
                </a:solidFill>
              </a:rPr>
              <a:t>The work hitherto done has been accomplished by laborious arithmetical calculation; but calculation of so methodical a kind that a machine ought to be found to do it</a:t>
            </a:r>
            <a:r>
              <a:rPr lang="zh-CN" altLang="en-US" sz="2000" i="1" dirty="0"/>
              <a:t>”；</a:t>
            </a:r>
            <a:endParaRPr lang="en-US" altLang="zh-CN" sz="2000" i="1" dirty="0"/>
          </a:p>
          <a:p>
            <a:pPr lvl="1">
              <a:defRPr/>
            </a:pPr>
            <a:r>
              <a:rPr lang="en-US" altLang="zh-CN" sz="2000" dirty="0"/>
              <a:t>1876</a:t>
            </a:r>
            <a:r>
              <a:rPr lang="zh-CN" altLang="zh-CN" sz="2000" dirty="0"/>
              <a:t>年，开尔文设计、实现了一种潮汐预报装置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1">
              <a:defRPr/>
            </a:pPr>
            <a:r>
              <a:rPr lang="zh-CN" altLang="zh-CN" sz="2000" dirty="0"/>
              <a:t>开尔文在</a:t>
            </a:r>
            <a:r>
              <a:rPr lang="en-US" altLang="zh-CN" sz="2000" dirty="0"/>
              <a:t>1882</a:t>
            </a:r>
            <a:r>
              <a:rPr lang="zh-CN" altLang="zh-CN" sz="2000" dirty="0"/>
              <a:t>年的一场学术报告中首先使用了</a:t>
            </a:r>
            <a:r>
              <a:rPr lang="en-US" altLang="zh-CN" sz="2000" dirty="0"/>
              <a:t>Calculator</a:t>
            </a:r>
            <a:r>
              <a:rPr lang="zh-CN" altLang="zh-CN" sz="2000" dirty="0"/>
              <a:t>一词</a:t>
            </a:r>
            <a:r>
              <a:rPr lang="zh-CN" altLang="en-US" sz="2000" dirty="0"/>
              <a:t>；</a:t>
            </a:r>
            <a:endParaRPr lang="zh-CN" altLang="zh-CN" sz="2000" i="1" dirty="0"/>
          </a:p>
          <a:p>
            <a:pPr lvl="1">
              <a:defRPr/>
            </a:pPr>
            <a:endParaRPr lang="zh-CN" altLang="en-US" sz="20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计算技术发展历史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0" y="4395867"/>
            <a:ext cx="3495054" cy="203509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4137" y="4474046"/>
            <a:ext cx="35682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060607"/>
                </a:solidFill>
                <a:effectLst/>
                <a:latin typeface="-apple-system"/>
              </a:rPr>
              <a:t>迄今为止完成的工作是通过繁琐的算术计算实现的，但这种计算是如此有条理，以至于应该能找到一台机器来完成它</a:t>
            </a:r>
            <a:endParaRPr lang="zh-CN" altLang="en-US" sz="2000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常用的嵌入式系统定义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技术角度（普遍采用的）</a:t>
            </a:r>
            <a:endParaRPr lang="zh-CN" altLang="en-US" dirty="0"/>
          </a:p>
          <a:p>
            <a:pPr lvl="2" eaLnBrk="1" hangingPunct="1">
              <a:defRPr/>
            </a:pPr>
            <a:r>
              <a:rPr lang="zh-CN" altLang="en-US" dirty="0"/>
              <a:t>是以应用为中心、以计算机技术为基础，软件硬件可裁剪， 适应对功能、可靠性、成本、体积、功耗严格要求的专用计算机系统。</a:t>
            </a:r>
            <a:endParaRPr lang="zh-CN" altLang="en-US" dirty="0"/>
          </a:p>
          <a:p>
            <a:pPr lvl="1" eaLnBrk="1" hangingPunct="1">
              <a:defRPr/>
            </a:pPr>
            <a:r>
              <a:rPr lang="zh-CN" altLang="en-US" dirty="0"/>
              <a:t>系统角度</a:t>
            </a:r>
            <a:endParaRPr lang="zh-CN" altLang="en-US" dirty="0"/>
          </a:p>
          <a:p>
            <a:pPr lvl="2" eaLnBrk="1" hangingPunct="1">
              <a:defRPr/>
            </a:pPr>
            <a:r>
              <a:rPr lang="zh-CN" altLang="en-US" dirty="0"/>
              <a:t>是完成复杂功能的硬件和软件，并使其紧密耦合在一起的计算机系统； </a:t>
            </a:r>
            <a:endParaRPr lang="zh-CN" altLang="en-US" dirty="0"/>
          </a:p>
          <a:p>
            <a:pPr lvl="2" eaLnBrk="1" hangingPunct="1">
              <a:defRPr/>
            </a:pPr>
            <a:r>
              <a:rPr lang="zh-CN" altLang="en-US" dirty="0"/>
              <a:t>嵌入式系统是某个完成特定功能的大系统中的一部分；</a:t>
            </a:r>
            <a:endParaRPr lang="zh-CN" altLang="en-US" dirty="0"/>
          </a:p>
          <a:p>
            <a:pPr lvl="2" eaLnBrk="1" hangingPunct="1">
              <a:defRPr/>
            </a:pPr>
            <a:r>
              <a:rPr lang="zh-CN" altLang="en-US" dirty="0"/>
              <a:t>嵌入式系统可以包括多个嵌入式子系统。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0" y="4724400"/>
            <a:ext cx="4800600" cy="1328738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1.1  </a:t>
            </a:r>
            <a:r>
              <a:rPr lang="zh-CN" altLang="en-US" dirty="0">
                <a:solidFill>
                  <a:schemeClr val="tx1"/>
                </a:solidFill>
              </a:rPr>
              <a:t>嵌入式系统概念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 bwMode="auto">
          <a:xfrm>
            <a:off x="2209800" y="914400"/>
            <a:ext cx="8001000" cy="5257800"/>
            <a:chOff x="432" y="576"/>
            <a:chExt cx="5040" cy="3312"/>
          </a:xfrm>
        </p:grpSpPr>
        <p:sp>
          <p:nvSpPr>
            <p:cNvPr id="48145" name="AutoShape 5"/>
            <p:cNvSpPr>
              <a:spLocks noChangeArrowheads="1"/>
            </p:cNvSpPr>
            <p:nvPr/>
          </p:nvSpPr>
          <p:spPr bwMode="auto">
            <a:xfrm>
              <a:off x="432" y="576"/>
              <a:ext cx="5040" cy="3312"/>
            </a:xfrm>
            <a:prstGeom prst="roundRect">
              <a:avLst>
                <a:gd name="adj" fmla="val 3981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rgbClr val="CC0099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Hei" panose="0201060906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>
                <a:solidFill>
                  <a:schemeClr val="tx1"/>
                </a:solidFill>
              </a:endParaRPr>
            </a:p>
          </p:txBody>
        </p:sp>
        <p:pic>
          <p:nvPicPr>
            <p:cNvPr id="48146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624"/>
              <a:ext cx="4949" cy="3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295" name="AutoShape 7"/>
          <p:cNvSpPr>
            <a:spLocks noChangeArrowheads="1"/>
          </p:cNvSpPr>
          <p:nvPr/>
        </p:nvSpPr>
        <p:spPr bwMode="auto">
          <a:xfrm>
            <a:off x="3429000" y="609600"/>
            <a:ext cx="1676400" cy="533400"/>
          </a:xfrm>
          <a:prstGeom prst="wedgeRoundRectCallout">
            <a:avLst>
              <a:gd name="adj1" fmla="val 29259"/>
              <a:gd name="adj2" fmla="val 132736"/>
              <a:gd name="adj3" fmla="val 16667"/>
            </a:avLst>
          </a:prstGeom>
          <a:solidFill>
            <a:srgbClr val="CCFFCC"/>
          </a:solidFill>
          <a:ln w="9525">
            <a:solidFill>
              <a:srgbClr val="C0C0C0"/>
            </a:solidFill>
            <a:miter lim="800000"/>
          </a:ln>
        </p:spPr>
        <p:txBody>
          <a:bodyPr lIns="18000" rIns="18000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>
                <a:solidFill>
                  <a:schemeClr val="tx1"/>
                </a:solidFill>
                <a:ea typeface="STXingkai" panose="02010800040101010101" pitchFamily="2" charset="-122"/>
              </a:rPr>
              <a:t>前门控制系统</a:t>
            </a:r>
            <a:endParaRPr kumimoji="0" lang="zh-CN" altLang="en-US" sz="1800">
              <a:solidFill>
                <a:schemeClr val="tx1"/>
              </a:solidFill>
              <a:ea typeface="STXingkai" panose="02010800040101010101" pitchFamily="2" charset="-122"/>
            </a:endParaRPr>
          </a:p>
        </p:txBody>
      </p:sp>
      <p:sp>
        <p:nvSpPr>
          <p:cNvPr id="12296" name="AutoShape 8"/>
          <p:cNvSpPr>
            <a:spLocks noChangeArrowheads="1"/>
          </p:cNvSpPr>
          <p:nvPr/>
        </p:nvSpPr>
        <p:spPr bwMode="auto">
          <a:xfrm>
            <a:off x="6781800" y="609600"/>
            <a:ext cx="1676400" cy="533400"/>
          </a:xfrm>
          <a:prstGeom prst="wedgeRoundRectCallout">
            <a:avLst>
              <a:gd name="adj1" fmla="val -52083"/>
              <a:gd name="adj2" fmla="val 119046"/>
              <a:gd name="adj3" fmla="val 16667"/>
            </a:avLst>
          </a:prstGeom>
          <a:solidFill>
            <a:srgbClr val="CCFFCC"/>
          </a:solidFill>
          <a:ln w="9525">
            <a:solidFill>
              <a:srgbClr val="C0C0C0"/>
            </a:solidFill>
            <a:miter lim="800000"/>
          </a:ln>
        </p:spPr>
        <p:txBody>
          <a:bodyPr lIns="18000" rIns="18000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>
                <a:solidFill>
                  <a:schemeClr val="tx1"/>
                </a:solidFill>
                <a:ea typeface="STXingkai" panose="02010800040101010101" pitchFamily="2" charset="-122"/>
              </a:rPr>
              <a:t>车窗控制系统</a:t>
            </a:r>
            <a:endParaRPr kumimoji="0" lang="zh-CN" altLang="en-US" sz="1800">
              <a:solidFill>
                <a:schemeClr val="tx1"/>
              </a:solidFill>
              <a:ea typeface="STXingkai" panose="02010800040101010101" pitchFamily="2" charset="-122"/>
            </a:endParaRPr>
          </a:p>
        </p:txBody>
      </p:sp>
      <p:sp>
        <p:nvSpPr>
          <p:cNvPr id="12297" name="AutoShape 9"/>
          <p:cNvSpPr>
            <a:spLocks noChangeArrowheads="1"/>
          </p:cNvSpPr>
          <p:nvPr/>
        </p:nvSpPr>
        <p:spPr bwMode="auto">
          <a:xfrm>
            <a:off x="2133600" y="2133600"/>
            <a:ext cx="1676400" cy="533400"/>
          </a:xfrm>
          <a:prstGeom prst="wedgeRoundRectCallout">
            <a:avLst>
              <a:gd name="adj1" fmla="val 40532"/>
              <a:gd name="adj2" fmla="val 151787"/>
              <a:gd name="adj3" fmla="val 16667"/>
            </a:avLst>
          </a:prstGeom>
          <a:solidFill>
            <a:srgbClr val="CCFFCC"/>
          </a:solidFill>
          <a:ln w="9525">
            <a:solidFill>
              <a:srgbClr val="C0C0C0"/>
            </a:solidFill>
            <a:miter lim="800000"/>
          </a:ln>
        </p:spPr>
        <p:txBody>
          <a:bodyPr lIns="18000" rIns="18000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>
                <a:solidFill>
                  <a:schemeClr val="tx1"/>
                </a:solidFill>
                <a:ea typeface="STXingkai" panose="02010800040101010101" pitchFamily="2" charset="-122"/>
              </a:rPr>
              <a:t>发动机</a:t>
            </a:r>
            <a:endParaRPr kumimoji="0" lang="zh-CN" altLang="en-US" sz="1800">
              <a:solidFill>
                <a:schemeClr val="tx1"/>
              </a:solidFill>
              <a:ea typeface="STXingkai" panose="02010800040101010101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>
                <a:solidFill>
                  <a:schemeClr val="tx1"/>
                </a:solidFill>
                <a:ea typeface="STXingkai" panose="02010800040101010101" pitchFamily="2" charset="-122"/>
              </a:rPr>
              <a:t>控制系统</a:t>
            </a:r>
            <a:endParaRPr kumimoji="0" lang="zh-CN" altLang="en-US" sz="1800">
              <a:solidFill>
                <a:schemeClr val="tx1"/>
              </a:solidFill>
              <a:ea typeface="STXingkai" panose="02010800040101010101" pitchFamily="2" charset="-122"/>
            </a:endParaRPr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2590800" y="5486400"/>
            <a:ext cx="1676400" cy="533400"/>
          </a:xfrm>
          <a:prstGeom prst="wedgeRoundRectCallout">
            <a:avLst>
              <a:gd name="adj1" fmla="val 106532"/>
              <a:gd name="adj2" fmla="val -303870"/>
              <a:gd name="adj3" fmla="val 16667"/>
            </a:avLst>
          </a:prstGeom>
          <a:solidFill>
            <a:srgbClr val="CCFFCC"/>
          </a:solidFill>
          <a:ln w="9525">
            <a:solidFill>
              <a:srgbClr val="C0C0C0"/>
            </a:solidFill>
            <a:miter lim="800000"/>
          </a:ln>
        </p:spPr>
        <p:txBody>
          <a:bodyPr lIns="18000" rIns="18000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>
                <a:solidFill>
                  <a:schemeClr val="tx1"/>
                </a:solidFill>
                <a:ea typeface="STXingkai" panose="02010800040101010101" pitchFamily="2" charset="-122"/>
              </a:rPr>
              <a:t>座椅控制系统</a:t>
            </a:r>
            <a:endParaRPr kumimoji="0" lang="zh-CN" altLang="en-US" sz="1800">
              <a:solidFill>
                <a:schemeClr val="tx1"/>
              </a:solidFill>
              <a:ea typeface="STXingkai" panose="02010800040101010101" pitchFamily="2" charset="-122"/>
            </a:endParaRPr>
          </a:p>
        </p:txBody>
      </p:sp>
      <p:sp>
        <p:nvSpPr>
          <p:cNvPr id="12299" name="AutoShape 11"/>
          <p:cNvSpPr>
            <a:spLocks noChangeArrowheads="1"/>
          </p:cNvSpPr>
          <p:nvPr/>
        </p:nvSpPr>
        <p:spPr bwMode="auto">
          <a:xfrm>
            <a:off x="8839200" y="1447800"/>
            <a:ext cx="1676400" cy="533400"/>
          </a:xfrm>
          <a:prstGeom prst="wedgeRoundRectCallout">
            <a:avLst>
              <a:gd name="adj1" fmla="val -54736"/>
              <a:gd name="adj2" fmla="val 132440"/>
              <a:gd name="adj3" fmla="val 16667"/>
            </a:avLst>
          </a:prstGeom>
          <a:solidFill>
            <a:srgbClr val="CCFFCC"/>
          </a:solidFill>
          <a:ln w="9525">
            <a:solidFill>
              <a:srgbClr val="C0C0C0"/>
            </a:solidFill>
            <a:miter lim="800000"/>
          </a:ln>
        </p:spPr>
        <p:txBody>
          <a:bodyPr lIns="18000" rIns="18000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>
                <a:solidFill>
                  <a:schemeClr val="tx1"/>
                </a:solidFill>
                <a:ea typeface="STXingkai" panose="02010800040101010101" pitchFamily="2" charset="-122"/>
              </a:rPr>
              <a:t>尾灯控制系统</a:t>
            </a:r>
            <a:endParaRPr kumimoji="0" lang="zh-CN" altLang="en-US" sz="1800">
              <a:solidFill>
                <a:schemeClr val="tx1"/>
              </a:solidFill>
              <a:ea typeface="STXingkai" panose="02010800040101010101" pitchFamily="2" charset="-122"/>
            </a:endParaRP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4710113" y="2286000"/>
            <a:ext cx="8382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>
              <a:solidFill>
                <a:schemeClr val="tx1"/>
              </a:solidFill>
            </a:endParaRPr>
          </a:p>
        </p:txBody>
      </p:sp>
      <p:sp>
        <p:nvSpPr>
          <p:cNvPr id="12303" name="AutoShape 15"/>
          <p:cNvSpPr>
            <a:spLocks noChangeArrowheads="1"/>
          </p:cNvSpPr>
          <p:nvPr/>
        </p:nvSpPr>
        <p:spPr bwMode="auto">
          <a:xfrm>
            <a:off x="4800600" y="5486400"/>
            <a:ext cx="1676400" cy="533400"/>
          </a:xfrm>
          <a:prstGeom prst="wedgeRoundRectCallout">
            <a:avLst>
              <a:gd name="adj1" fmla="val -40343"/>
              <a:gd name="adj2" fmla="val -226486"/>
              <a:gd name="adj3" fmla="val 16667"/>
            </a:avLst>
          </a:prstGeom>
          <a:solidFill>
            <a:srgbClr val="CCFFCC"/>
          </a:solidFill>
          <a:ln w="9525">
            <a:solidFill>
              <a:srgbClr val="C0C0C0"/>
            </a:solidFill>
            <a:miter lim="800000"/>
          </a:ln>
        </p:spPr>
        <p:txBody>
          <a:bodyPr lIns="18000" rIns="18000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>
                <a:solidFill>
                  <a:schemeClr val="tx1"/>
                </a:solidFill>
                <a:ea typeface="STXingkai" panose="02010800040101010101" pitchFamily="2" charset="-122"/>
              </a:rPr>
              <a:t>音响控制系统</a:t>
            </a:r>
            <a:endParaRPr kumimoji="0" lang="zh-CN" altLang="en-US" sz="1800">
              <a:solidFill>
                <a:schemeClr val="tx1"/>
              </a:solidFill>
              <a:ea typeface="STXingkai" panose="02010800040101010101" pitchFamily="2" charset="-122"/>
            </a:endParaRPr>
          </a:p>
        </p:txBody>
      </p:sp>
      <p:sp>
        <p:nvSpPr>
          <p:cNvPr id="12306" name="AutoShape 18"/>
          <p:cNvSpPr>
            <a:spLocks noChangeArrowheads="1"/>
          </p:cNvSpPr>
          <p:nvPr/>
        </p:nvSpPr>
        <p:spPr bwMode="auto">
          <a:xfrm>
            <a:off x="6400800" y="5562600"/>
            <a:ext cx="1676400" cy="533400"/>
          </a:xfrm>
          <a:prstGeom prst="wedgeRoundRectCallout">
            <a:avLst>
              <a:gd name="adj1" fmla="val -94884"/>
              <a:gd name="adj2" fmla="val -220833"/>
              <a:gd name="adj3" fmla="val 16667"/>
            </a:avLst>
          </a:prstGeom>
          <a:solidFill>
            <a:srgbClr val="CCFFCC"/>
          </a:solidFill>
          <a:ln w="9525">
            <a:solidFill>
              <a:srgbClr val="C0C0C0"/>
            </a:solidFill>
            <a:miter lim="800000"/>
          </a:ln>
        </p:spPr>
        <p:txBody>
          <a:bodyPr lIns="18000" rIns="18000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>
                <a:solidFill>
                  <a:schemeClr val="tx1"/>
                </a:solidFill>
                <a:ea typeface="STXingkai" panose="02010800040101010101" pitchFamily="2" charset="-122"/>
              </a:rPr>
              <a:t>GPS</a:t>
            </a:r>
            <a:r>
              <a:rPr kumimoji="0" lang="zh-CN" altLang="en-US" sz="1800">
                <a:solidFill>
                  <a:schemeClr val="tx1"/>
                </a:solidFill>
                <a:ea typeface="STXingkai" panose="02010800040101010101" pitchFamily="2" charset="-122"/>
              </a:rPr>
              <a:t>系统</a:t>
            </a:r>
            <a:endParaRPr kumimoji="0" lang="zh-CN" altLang="en-US" sz="1800">
              <a:solidFill>
                <a:schemeClr val="tx1"/>
              </a:solidFill>
              <a:ea typeface="STXingkai" panose="02010800040101010101" pitchFamily="2" charset="-122"/>
            </a:endParaRPr>
          </a:p>
        </p:txBody>
      </p:sp>
      <p:sp>
        <p:nvSpPr>
          <p:cNvPr id="12307" name="AutoShape 19"/>
          <p:cNvSpPr>
            <a:spLocks noChangeArrowheads="1"/>
          </p:cNvSpPr>
          <p:nvPr/>
        </p:nvSpPr>
        <p:spPr bwMode="auto">
          <a:xfrm>
            <a:off x="2133600" y="4648200"/>
            <a:ext cx="1676400" cy="533400"/>
          </a:xfrm>
          <a:prstGeom prst="wedgeRoundRectCallout">
            <a:avLst>
              <a:gd name="adj1" fmla="val 116856"/>
              <a:gd name="adj2" fmla="val -214880"/>
              <a:gd name="adj3" fmla="val 16667"/>
            </a:avLst>
          </a:prstGeom>
          <a:solidFill>
            <a:srgbClr val="FFFF99"/>
          </a:solidFill>
          <a:ln w="9525">
            <a:solidFill>
              <a:srgbClr val="C0C0C0"/>
            </a:solidFill>
            <a:miter lim="800000"/>
          </a:ln>
        </p:spPr>
        <p:txBody>
          <a:bodyPr lIns="18000" rIns="18000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>
                <a:solidFill>
                  <a:schemeClr val="tx1"/>
                </a:solidFill>
                <a:ea typeface="STXingkai" panose="02010800040101010101" pitchFamily="2" charset="-122"/>
              </a:rPr>
              <a:t>安全系统</a:t>
            </a:r>
            <a:endParaRPr kumimoji="0" lang="zh-CN" altLang="en-US" sz="1800">
              <a:solidFill>
                <a:schemeClr val="tx1"/>
              </a:solidFill>
              <a:ea typeface="STXingkai" panose="02010800040101010101" pitchFamily="2" charset="-122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105400" y="-30162"/>
            <a:ext cx="5370786" cy="5635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kern="0" dirty="0">
                <a:solidFill>
                  <a:schemeClr val="tx1"/>
                </a:solidFill>
                <a:effectLst/>
              </a:rPr>
              <a:t>嵌入式系统举例：汽车控制系统</a:t>
            </a:r>
            <a:endParaRPr lang="zh-CN" altLang="en-US" sz="2400" kern="0" dirty="0">
              <a:solidFill>
                <a:schemeClr val="tx1"/>
              </a:solidFill>
              <a:effectLst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/>
      <p:bldP spid="12296" grpId="0" animBg="1"/>
      <p:bldP spid="12297" grpId="0" animBg="1"/>
      <p:bldP spid="12298" grpId="0" animBg="1"/>
      <p:bldP spid="12299" grpId="0" animBg="1"/>
      <p:bldP spid="12300" grpId="0" animBg="1"/>
      <p:bldP spid="12300" grpId="1" animBg="1"/>
      <p:bldP spid="12303" grpId="0" animBg="1"/>
      <p:bldP spid="12306" grpId="0" animBg="1"/>
      <p:bldP spid="1230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概念的内涵小结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嵌入式系统技术以计算机技术为基础，与领域技术相结合；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面向应用定制、开发软硬件，形成的专用计算系统；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1.1  </a:t>
            </a:r>
            <a:r>
              <a:rPr lang="zh-CN" altLang="en-US" dirty="0">
                <a:solidFill>
                  <a:schemeClr val="tx1"/>
                </a:solidFill>
              </a:rPr>
              <a:t>嵌入式系统概念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嵌入式系统的起源与发展</a:t>
            </a:r>
            <a:endParaRPr lang="zh-CN" altLang="en-US" dirty="0"/>
          </a:p>
          <a:p>
            <a:pPr lvl="1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计算机技术的发展</a:t>
            </a:r>
            <a:endParaRPr lang="zh-CN" altLang="en-US" dirty="0"/>
          </a:p>
          <a:p>
            <a:pPr lvl="2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军事需求</a:t>
            </a:r>
            <a:r>
              <a:rPr lang="zh-CN" altLang="en-US" dirty="0">
                <a:sym typeface="Wingdings" panose="05000000000000000000" pitchFamily="2" charset="2"/>
              </a:rPr>
              <a:t>第一台计算机问世；</a:t>
            </a:r>
            <a:endParaRPr lang="zh-CN" altLang="en-US" dirty="0">
              <a:sym typeface="Wingdings" panose="05000000000000000000" pitchFamily="2" charset="2"/>
            </a:endParaRPr>
          </a:p>
          <a:p>
            <a:pPr lvl="2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ym typeface="Wingdings" panose="05000000000000000000" pitchFamily="2" charset="2"/>
              </a:rPr>
              <a:t>电子管晶体管大规模集成电路</a:t>
            </a:r>
            <a:r>
              <a:rPr lang="en-US" altLang="zh-CN" dirty="0">
                <a:sym typeface="Wingdings" panose="05000000000000000000" pitchFamily="2" charset="2"/>
              </a:rPr>
              <a:t>…</a:t>
            </a:r>
            <a:r>
              <a:rPr lang="zh-CN" altLang="en-US" dirty="0">
                <a:sym typeface="Wingdings" panose="05000000000000000000" pitchFamily="2" charset="2"/>
              </a:rPr>
              <a:t>；</a:t>
            </a:r>
            <a:endParaRPr lang="zh-CN" altLang="en-US" dirty="0">
              <a:sym typeface="Wingdings" panose="05000000000000000000" pitchFamily="2" charset="2"/>
            </a:endParaRPr>
          </a:p>
          <a:p>
            <a:pPr lvl="2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ym typeface="Wingdings" panose="05000000000000000000" pitchFamily="2" charset="2"/>
              </a:rPr>
              <a:t>硬件技术不断突破，使得计算平台体积不断减小、性能不断提高，软件技术也得到快速发展；</a:t>
            </a:r>
            <a:endParaRPr lang="zh-CN" altLang="en-US" dirty="0"/>
          </a:p>
          <a:p>
            <a:pPr lvl="1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通用计算机体积大、功能全、价格高；</a:t>
            </a:r>
            <a:endParaRPr lang="zh-CN" altLang="en-US" dirty="0"/>
          </a:p>
          <a:p>
            <a:pPr lvl="1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军民用领域，由于体积、质量、性能等各方面的特殊要求，需要各种各样的</a:t>
            </a:r>
            <a:r>
              <a:rPr lang="zh-CN" altLang="en-US" dirty="0">
                <a:solidFill>
                  <a:srgbClr val="0000CC"/>
                </a:solidFill>
              </a:rPr>
              <a:t>专用计算机</a:t>
            </a:r>
            <a:r>
              <a:rPr lang="zh-CN" altLang="en-US" dirty="0"/>
              <a:t>；</a:t>
            </a:r>
            <a:endParaRPr lang="zh-CN" altLang="en-US" dirty="0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7010400" y="76200"/>
            <a:ext cx="3581400" cy="25908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</a:ln>
        </p:spPr>
        <p:txBody>
          <a:bodyPr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>
                <a:solidFill>
                  <a:srgbClr val="0000CC"/>
                </a:solidFill>
              </a:rPr>
              <a:t>第一台计算机</a:t>
            </a:r>
            <a:endParaRPr kumimoji="0" lang="zh-CN" altLang="en-US" sz="1800">
              <a:solidFill>
                <a:srgbClr val="0000CC"/>
              </a:solidFill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>
                <a:solidFill>
                  <a:srgbClr val="FF0000"/>
                </a:solidFill>
              </a:rPr>
              <a:t>ENIAC</a:t>
            </a:r>
            <a:r>
              <a:rPr kumimoji="0" lang="zh-CN" altLang="en-US" sz="1800">
                <a:solidFill>
                  <a:srgbClr val="FF0000"/>
                </a:solidFill>
              </a:rPr>
              <a:t>机：</a:t>
            </a:r>
            <a:r>
              <a:rPr kumimoji="0" lang="zh-CN" altLang="en-US" sz="1800" b="0">
                <a:solidFill>
                  <a:schemeClr val="tx1"/>
                </a:solidFill>
              </a:rPr>
              <a:t>采用电子管作为计算机的基本元件，每秒可进行</a:t>
            </a:r>
            <a:r>
              <a:rPr kumimoji="0" lang="en-US" altLang="zh-CN" sz="1800" b="0">
                <a:solidFill>
                  <a:schemeClr val="tx1"/>
                </a:solidFill>
              </a:rPr>
              <a:t>5000</a:t>
            </a:r>
            <a:r>
              <a:rPr kumimoji="0" lang="zh-CN" altLang="en-US" sz="1800" b="0">
                <a:solidFill>
                  <a:schemeClr val="tx1"/>
                </a:solidFill>
              </a:rPr>
              <a:t>次加减运算。它使用了</a:t>
            </a:r>
            <a:r>
              <a:rPr kumimoji="0" lang="en-US" altLang="zh-CN" sz="1800" b="0">
                <a:solidFill>
                  <a:schemeClr val="tx1"/>
                </a:solidFill>
              </a:rPr>
              <a:t>18000</a:t>
            </a:r>
            <a:r>
              <a:rPr kumimoji="0" lang="zh-CN" altLang="en-US" sz="1800" b="0">
                <a:solidFill>
                  <a:schemeClr val="tx1"/>
                </a:solidFill>
              </a:rPr>
              <a:t>只电子管，</a:t>
            </a:r>
            <a:r>
              <a:rPr kumimoji="0" lang="en-US" altLang="zh-CN" sz="1800" b="0">
                <a:solidFill>
                  <a:schemeClr val="tx1"/>
                </a:solidFill>
              </a:rPr>
              <a:t>10000</a:t>
            </a:r>
            <a:r>
              <a:rPr kumimoji="0" lang="zh-CN" altLang="en-US" sz="1800" b="0">
                <a:solidFill>
                  <a:schemeClr val="tx1"/>
                </a:solidFill>
              </a:rPr>
              <a:t>只电容，</a:t>
            </a:r>
            <a:r>
              <a:rPr kumimoji="0" lang="en-US" altLang="zh-CN" sz="1800" b="0">
                <a:solidFill>
                  <a:schemeClr val="tx1"/>
                </a:solidFill>
              </a:rPr>
              <a:t>7000</a:t>
            </a:r>
            <a:r>
              <a:rPr kumimoji="0" lang="zh-CN" altLang="en-US" sz="1800" b="0">
                <a:solidFill>
                  <a:schemeClr val="tx1"/>
                </a:solidFill>
              </a:rPr>
              <a:t>只电阻，体积</a:t>
            </a:r>
            <a:r>
              <a:rPr kumimoji="0" lang="en-US" altLang="zh-CN" sz="1800" b="0">
                <a:solidFill>
                  <a:schemeClr val="tx1"/>
                </a:solidFill>
              </a:rPr>
              <a:t>3000</a:t>
            </a:r>
            <a:r>
              <a:rPr kumimoji="0" lang="zh-CN" altLang="en-US" sz="1800" b="0">
                <a:solidFill>
                  <a:schemeClr val="tx1"/>
                </a:solidFill>
              </a:rPr>
              <a:t>立方英尺，占地</a:t>
            </a:r>
            <a:r>
              <a:rPr kumimoji="0" lang="en-US" altLang="zh-CN" sz="1800" b="0">
                <a:solidFill>
                  <a:schemeClr val="tx1"/>
                </a:solidFill>
              </a:rPr>
              <a:t>170</a:t>
            </a:r>
            <a:r>
              <a:rPr kumimoji="0" lang="zh-CN" altLang="en-US" sz="1800" b="0">
                <a:solidFill>
                  <a:schemeClr val="tx1"/>
                </a:solidFill>
              </a:rPr>
              <a:t>平方米，重量</a:t>
            </a:r>
            <a:r>
              <a:rPr kumimoji="0" lang="en-US" altLang="zh-CN" sz="1800" b="0">
                <a:solidFill>
                  <a:schemeClr val="tx1"/>
                </a:solidFill>
              </a:rPr>
              <a:t>30</a:t>
            </a:r>
            <a:r>
              <a:rPr kumimoji="0" lang="zh-CN" altLang="en-US" sz="1800" b="0">
                <a:solidFill>
                  <a:schemeClr val="tx1"/>
                </a:solidFill>
              </a:rPr>
              <a:t>吨，耗电</a:t>
            </a:r>
            <a:r>
              <a:rPr kumimoji="0" lang="en-US" altLang="zh-CN" sz="1800" b="0">
                <a:solidFill>
                  <a:schemeClr val="tx1"/>
                </a:solidFill>
              </a:rPr>
              <a:t>140~150</a:t>
            </a:r>
            <a:r>
              <a:rPr kumimoji="0" lang="zh-CN" altLang="en-US" sz="1800" b="0">
                <a:solidFill>
                  <a:schemeClr val="tx1"/>
                </a:solidFill>
              </a:rPr>
              <a:t>千瓦。 </a:t>
            </a:r>
            <a:endParaRPr kumimoji="0" lang="zh-CN" altLang="en-US" sz="1800" b="0">
              <a:solidFill>
                <a:schemeClr val="tx1"/>
              </a:solidFill>
            </a:endParaRPr>
          </a:p>
        </p:txBody>
      </p:sp>
      <p:pic>
        <p:nvPicPr>
          <p:cNvPr id="17417" name="Picture 9" descr="1145692789146147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75" y="92076"/>
            <a:ext cx="35623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1.1  </a:t>
            </a:r>
            <a:r>
              <a:rPr lang="zh-CN" altLang="en-US" dirty="0">
                <a:solidFill>
                  <a:schemeClr val="tx1"/>
                </a:solidFill>
              </a:rPr>
              <a:t>嵌入式系统概念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821" y="1348581"/>
            <a:ext cx="10363200" cy="4160838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b="0" dirty="0">
                <a:solidFill>
                  <a:schemeClr val="tx1"/>
                </a:solidFill>
              </a:rPr>
              <a:t>超大规模集成电路技术</a:t>
            </a:r>
            <a:r>
              <a:rPr lang="zh-CN" altLang="en-US" b="0" dirty="0">
                <a:solidFill>
                  <a:schemeClr val="tx1"/>
                </a:solidFill>
                <a:sym typeface="Wingdings" panose="05000000000000000000" pitchFamily="2" charset="2"/>
              </a:rPr>
              <a:t>微处理器出现</a:t>
            </a:r>
            <a:endParaRPr lang="zh-CN" altLang="en-US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b="0" dirty="0">
                <a:solidFill>
                  <a:schemeClr val="tx1"/>
                </a:solidFill>
              </a:rPr>
              <a:t>微处理器问世</a:t>
            </a:r>
            <a:r>
              <a:rPr lang="zh-CN" altLang="en-US" b="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zh-CN" altLang="en-US" b="0" dirty="0">
                <a:solidFill>
                  <a:schemeClr val="tx1"/>
                </a:solidFill>
              </a:rPr>
              <a:t>嵌入式系统真正发展</a:t>
            </a:r>
            <a:endParaRPr lang="en-US" altLang="zh-CN" b="0" dirty="0">
              <a:solidFill>
                <a:schemeClr val="tx1"/>
              </a:solidFill>
            </a:endParaRPr>
          </a:p>
          <a:p>
            <a:pPr lvl="1" eaLnBrk="1" hangingPunct="1">
              <a:defRPr/>
            </a:pPr>
            <a:r>
              <a:rPr lang="zh-CN" altLang="en-US" b="0" dirty="0">
                <a:solidFill>
                  <a:srgbClr val="0000CC"/>
                </a:solidFill>
                <a:effectLst/>
              </a:rPr>
              <a:t>早期的嵌入式系统</a:t>
            </a:r>
            <a:endParaRPr lang="zh-CN" altLang="en-US" b="0" dirty="0">
              <a:solidFill>
                <a:srgbClr val="0000CC"/>
              </a:solidFill>
              <a:effectLst/>
            </a:endParaRPr>
          </a:p>
          <a:p>
            <a:pPr lvl="2" eaLnBrk="1" hangingPunct="1">
              <a:defRPr/>
            </a:pPr>
            <a:r>
              <a:rPr lang="en-US" altLang="zh-CN" b="0" dirty="0">
                <a:effectLst/>
              </a:rPr>
              <a:t>20</a:t>
            </a:r>
            <a:r>
              <a:rPr lang="zh-CN" altLang="en-US" b="0" dirty="0">
                <a:effectLst/>
              </a:rPr>
              <a:t>世纪</a:t>
            </a:r>
            <a:r>
              <a:rPr lang="en-US" altLang="zh-CN" b="0" dirty="0">
                <a:effectLst/>
              </a:rPr>
              <a:t>70</a:t>
            </a:r>
            <a:r>
              <a:rPr lang="zh-CN" altLang="en-US" b="0" dirty="0">
                <a:effectLst/>
              </a:rPr>
              <a:t>年代，微处理器的出现带来计算机发展史上的</a:t>
            </a:r>
            <a:r>
              <a:rPr lang="zh-CN" altLang="en-US" b="0" dirty="0">
                <a:solidFill>
                  <a:srgbClr val="FF0000"/>
                </a:solidFill>
                <a:effectLst/>
              </a:rPr>
              <a:t>第一次革命</a:t>
            </a:r>
            <a:r>
              <a:rPr lang="zh-CN" altLang="en-US" b="0" dirty="0">
                <a:effectLst/>
              </a:rPr>
              <a:t>，小型、廉价、可靠的微型计算机迅速普及；</a:t>
            </a:r>
            <a:endParaRPr lang="zh-CN" altLang="en-US" b="0" dirty="0">
              <a:effectLst/>
            </a:endParaRPr>
          </a:p>
          <a:p>
            <a:pPr lvl="2" eaLnBrk="1" hangingPunct="1">
              <a:defRPr/>
            </a:pPr>
            <a:r>
              <a:rPr lang="zh-CN" altLang="en-US" b="0" dirty="0">
                <a:effectLst/>
              </a:rPr>
              <a:t>将嵌入到对象体系中，实现对象体系智能化控制的计算机称作嵌入式计算机系统；    </a:t>
            </a:r>
            <a:r>
              <a:rPr lang="zh-CN" altLang="en-US" b="0" dirty="0">
                <a:solidFill>
                  <a:srgbClr val="FF0000"/>
                </a:solidFill>
                <a:effectLst/>
              </a:rPr>
              <a:t>嵌入式系统诞生于微型机时代</a:t>
            </a:r>
            <a:endParaRPr lang="zh-CN" altLang="en-US" sz="2400" b="0" dirty="0">
              <a:solidFill>
                <a:srgbClr val="FF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1.1  </a:t>
            </a:r>
            <a:r>
              <a:rPr lang="zh-CN" altLang="en-US" dirty="0">
                <a:solidFill>
                  <a:schemeClr val="tx1"/>
                </a:solidFill>
              </a:rPr>
              <a:t>嵌入式系统概念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028" y="1371600"/>
            <a:ext cx="10665372" cy="3429000"/>
          </a:xfrm>
        </p:spPr>
        <p:txBody>
          <a:bodyPr/>
          <a:lstStyle/>
          <a:p>
            <a:pPr lvl="2" eaLnBrk="1" hangingPunct="1">
              <a:defRPr/>
            </a:pPr>
            <a:r>
              <a:rPr lang="zh-CN" altLang="en-US" sz="2800" dirty="0">
                <a:solidFill>
                  <a:srgbClr val="0000CC"/>
                </a:solidFill>
              </a:rPr>
              <a:t>早期系统的特点</a:t>
            </a:r>
            <a:endParaRPr lang="zh-CN" altLang="en-US" sz="2800" dirty="0">
              <a:solidFill>
                <a:srgbClr val="0000CC"/>
              </a:solidFill>
            </a:endParaRPr>
          </a:p>
          <a:p>
            <a:pPr lvl="3" eaLnBrk="1" hangingPunct="1">
              <a:defRPr/>
            </a:pPr>
            <a:r>
              <a:rPr lang="zh-CN" altLang="en-US" sz="2400" dirty="0">
                <a:latin typeface="+mn-ea"/>
              </a:rPr>
              <a:t>多不采用操作系统，程序开发人员使用低级语言（如汇编）自行对系统软硬件资源进行管理；</a:t>
            </a:r>
            <a:endParaRPr lang="zh-CN" altLang="en-US" sz="2400" dirty="0">
              <a:latin typeface="+mn-ea"/>
            </a:endParaRPr>
          </a:p>
          <a:p>
            <a:pPr lvl="3" eaLnBrk="1" hangingPunct="1">
              <a:defRPr/>
            </a:pPr>
            <a:r>
              <a:rPr lang="zh-CN" altLang="en-US" sz="2400" dirty="0">
                <a:latin typeface="+mn-ea"/>
              </a:rPr>
              <a:t>结构和功能相对单一、效率较低、存储容量较小、几乎没有用户接口，通用性、兼容性和扩展性方面不理想。</a:t>
            </a:r>
            <a:endParaRPr lang="zh-CN" altLang="en-US" b="1" dirty="0">
              <a:effectLst/>
              <a:latin typeface="+mn-ea"/>
              <a:ea typeface="+mn-ea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1.1  </a:t>
            </a:r>
            <a:r>
              <a:rPr lang="zh-CN" altLang="en-US" dirty="0">
                <a:solidFill>
                  <a:schemeClr val="tx1"/>
                </a:solidFill>
              </a:rPr>
              <a:t>嵌入式系统概念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7831"/>
            <a:ext cx="10515600" cy="5181600"/>
          </a:xfrm>
        </p:spPr>
        <p:txBody>
          <a:bodyPr/>
          <a:lstStyle/>
          <a:p>
            <a:pPr lvl="1" eaLnBrk="1" hangingPunct="1">
              <a:defRPr/>
            </a:pPr>
            <a:r>
              <a:rPr lang="zh-CN" altLang="en-US" sz="2800" dirty="0"/>
              <a:t>发展背景</a:t>
            </a:r>
            <a:r>
              <a:rPr lang="en-US" altLang="zh-CN" sz="2800" dirty="0"/>
              <a:t>—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嵌入式处理器</a:t>
            </a:r>
            <a:endParaRPr lang="zh-CN" altLang="en-US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2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2400" dirty="0">
                <a:solidFill>
                  <a:srgbClr val="0000CC"/>
                </a:solidFill>
              </a:rPr>
              <a:t>第一代，</a:t>
            </a:r>
            <a:r>
              <a:rPr lang="en-US" altLang="zh-CN" sz="2400" dirty="0">
                <a:solidFill>
                  <a:srgbClr val="0000CC"/>
                </a:solidFill>
              </a:rPr>
              <a:t>4</a:t>
            </a:r>
            <a:r>
              <a:rPr lang="zh-CN" altLang="en-US" sz="2400" dirty="0">
                <a:solidFill>
                  <a:srgbClr val="0000CC"/>
                </a:solidFill>
              </a:rPr>
              <a:t>位</a:t>
            </a:r>
            <a:endParaRPr lang="zh-CN" altLang="en-US" sz="2400" dirty="0">
              <a:solidFill>
                <a:srgbClr val="0000CC"/>
              </a:solidFill>
            </a:endParaRPr>
          </a:p>
          <a:p>
            <a:pPr lvl="3" eaLnBrk="1" hangingPunct="1">
              <a:defRPr/>
            </a:pPr>
            <a:r>
              <a:rPr lang="en-US" altLang="zh-CN" sz="2400" dirty="0"/>
              <a:t>1971</a:t>
            </a:r>
            <a:r>
              <a:rPr lang="zh-CN" altLang="en-US" sz="2400" dirty="0"/>
              <a:t>年，</a:t>
            </a:r>
            <a:r>
              <a:rPr lang="en-US" altLang="zh-CN" sz="2400" dirty="0" err="1"/>
              <a:t>intel</a:t>
            </a:r>
            <a:r>
              <a:rPr lang="en-US" altLang="zh-CN" sz="2400" dirty="0"/>
              <a:t> 4004</a:t>
            </a:r>
            <a:r>
              <a:rPr lang="zh-CN" altLang="en-US" sz="2400" dirty="0"/>
              <a:t>嵌入式处理器，将算术运算单元与控制电路集成 </a:t>
            </a:r>
            <a:r>
              <a:rPr lang="zh-CN" altLang="en-US" sz="2400" dirty="0">
                <a:solidFill>
                  <a:srgbClr val="0000CC"/>
                </a:solidFill>
                <a:sym typeface="Wingdings" panose="05000000000000000000" pitchFamily="2" charset="2"/>
              </a:rPr>
              <a:t> </a:t>
            </a:r>
            <a:r>
              <a:rPr lang="zh-CN" altLang="en-US" sz="2400" dirty="0">
                <a:sym typeface="Wingdings" panose="05000000000000000000" pitchFamily="2" charset="2"/>
              </a:rPr>
              <a:t>应用于计算器；</a:t>
            </a:r>
            <a:endParaRPr lang="zh-CN" altLang="en-US" sz="2400" dirty="0"/>
          </a:p>
          <a:p>
            <a:pPr lvl="3" eaLnBrk="1" hangingPunct="1">
              <a:defRPr/>
            </a:pPr>
            <a:r>
              <a:rPr lang="en-US" altLang="zh-CN" sz="2400" dirty="0"/>
              <a:t>70</a:t>
            </a:r>
            <a:r>
              <a:rPr lang="zh-CN" altLang="en-US" sz="2400" dirty="0"/>
              <a:t>年代末，</a:t>
            </a:r>
            <a:r>
              <a:rPr lang="en-US" altLang="zh-CN" sz="2400" dirty="0"/>
              <a:t>8</a:t>
            </a:r>
            <a:r>
              <a:rPr lang="zh-CN" altLang="en-US" sz="2400" dirty="0"/>
              <a:t>位，</a:t>
            </a:r>
            <a:r>
              <a:rPr lang="en-US" altLang="zh-CN" sz="2400" dirty="0"/>
              <a:t>intel8048</a:t>
            </a:r>
            <a:r>
              <a:rPr lang="zh-CN" altLang="en-US" sz="2400" dirty="0"/>
              <a:t>、</a:t>
            </a:r>
            <a:r>
              <a:rPr lang="en-US" altLang="zh-CN" sz="2400" dirty="0"/>
              <a:t>motorola6800</a:t>
            </a:r>
            <a:r>
              <a:rPr lang="zh-CN" altLang="en-US" sz="2400" dirty="0"/>
              <a:t>内核；</a:t>
            </a:r>
            <a:endParaRPr lang="zh-CN" altLang="en-US" sz="2400" dirty="0"/>
          </a:p>
          <a:p>
            <a:pPr lvl="2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2400" dirty="0">
                <a:solidFill>
                  <a:srgbClr val="0000CC"/>
                </a:solidFill>
              </a:rPr>
              <a:t>第二代，</a:t>
            </a:r>
            <a:r>
              <a:rPr lang="en-US" altLang="zh-CN" sz="2400" dirty="0">
                <a:solidFill>
                  <a:srgbClr val="0000CC"/>
                </a:solidFill>
              </a:rPr>
              <a:t>8</a:t>
            </a:r>
            <a:r>
              <a:rPr lang="zh-CN" altLang="en-US" sz="2400" dirty="0">
                <a:solidFill>
                  <a:srgbClr val="0000CC"/>
                </a:solidFill>
              </a:rPr>
              <a:t>位</a:t>
            </a:r>
            <a:endParaRPr lang="zh-CN" altLang="en-US" sz="2400" dirty="0">
              <a:solidFill>
                <a:srgbClr val="0000CC"/>
              </a:solidFill>
            </a:endParaRPr>
          </a:p>
          <a:p>
            <a:pPr lvl="3" eaLnBrk="1" hangingPunct="1">
              <a:defRPr/>
            </a:pPr>
            <a:r>
              <a:rPr lang="en-US" altLang="zh-CN" sz="2400" dirty="0"/>
              <a:t>80</a:t>
            </a:r>
            <a:r>
              <a:rPr lang="zh-CN" altLang="en-US" sz="2400" dirty="0"/>
              <a:t>年代，基于</a:t>
            </a:r>
            <a:r>
              <a:rPr lang="en-US" altLang="zh-CN" sz="2400" dirty="0"/>
              <a:t>CMOS</a:t>
            </a:r>
            <a:r>
              <a:rPr lang="zh-CN" altLang="en-US" sz="2400" dirty="0"/>
              <a:t>工艺的</a:t>
            </a:r>
            <a:r>
              <a:rPr lang="en-US" altLang="zh-CN" sz="2400" dirty="0"/>
              <a:t>8</a:t>
            </a:r>
            <a:r>
              <a:rPr lang="zh-CN" altLang="en-US" sz="2400" dirty="0"/>
              <a:t>位微处理器出现；</a:t>
            </a:r>
            <a:endParaRPr lang="zh-CN" altLang="en-US" sz="2400" dirty="0"/>
          </a:p>
          <a:p>
            <a:pPr lvl="3" eaLnBrk="1" hangingPunct="1">
              <a:defRPr/>
            </a:pPr>
            <a:r>
              <a:rPr lang="en-US" altLang="zh-CN" sz="2400" dirty="0"/>
              <a:t>CMOS</a:t>
            </a:r>
            <a:r>
              <a:rPr lang="zh-CN" altLang="en-US" sz="2400" dirty="0"/>
              <a:t>工艺逐渐被低功耗的</a:t>
            </a:r>
            <a:r>
              <a:rPr lang="en-US" altLang="zh-CN" sz="2400" dirty="0"/>
              <a:t>HCMOS</a:t>
            </a:r>
            <a:r>
              <a:rPr lang="zh-CN" altLang="en-US" sz="2400" dirty="0"/>
              <a:t>工艺代替；</a:t>
            </a:r>
            <a:endParaRPr lang="zh-CN" altLang="en-US" sz="2400" dirty="0"/>
          </a:p>
          <a:p>
            <a:pPr lvl="3" eaLnBrk="1" hangingPunct="1">
              <a:defRPr/>
            </a:pPr>
            <a:r>
              <a:rPr lang="en-US" altLang="zh-CN" sz="2400" dirty="0" err="1"/>
              <a:t>intel</a:t>
            </a:r>
            <a:r>
              <a:rPr lang="en-US" altLang="zh-CN" sz="2400" dirty="0"/>
              <a:t> 8051</a:t>
            </a:r>
            <a:r>
              <a:rPr lang="zh-CN" altLang="en-US" sz="2400" dirty="0"/>
              <a:t>系列，</a:t>
            </a:r>
            <a:r>
              <a:rPr lang="en-US" altLang="zh-CN" sz="2400" dirty="0"/>
              <a:t>motorola68HC05</a:t>
            </a:r>
            <a:r>
              <a:rPr lang="zh-CN" altLang="en-US" sz="2400" dirty="0"/>
              <a:t>系列；</a:t>
            </a:r>
            <a:endParaRPr lang="zh-CN" altLang="en-US" sz="28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1.1  </a:t>
            </a:r>
            <a:r>
              <a:rPr lang="zh-CN" altLang="en-US" dirty="0">
                <a:solidFill>
                  <a:schemeClr val="tx1"/>
                </a:solidFill>
              </a:rPr>
              <a:t>嵌入式系统概念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193" y="1600200"/>
            <a:ext cx="10388600" cy="5105400"/>
          </a:xfrm>
        </p:spPr>
        <p:txBody>
          <a:bodyPr/>
          <a:lstStyle/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0000CC"/>
                </a:solidFill>
              </a:rPr>
              <a:t>第三代，产品线丰富   </a:t>
            </a:r>
            <a:r>
              <a:rPr lang="en-US" altLang="zh-CN" dirty="0">
                <a:solidFill>
                  <a:srgbClr val="0000CC"/>
                </a:solidFill>
              </a:rPr>
              <a:t>90</a:t>
            </a:r>
            <a:r>
              <a:rPr lang="zh-CN" altLang="en-US" dirty="0">
                <a:solidFill>
                  <a:srgbClr val="0000CC"/>
                </a:solidFill>
              </a:rPr>
              <a:t>后</a:t>
            </a:r>
            <a:endParaRPr lang="zh-CN" altLang="en-US" dirty="0">
              <a:solidFill>
                <a:srgbClr val="0000CC"/>
              </a:solidFill>
            </a:endParaRPr>
          </a:p>
          <a:p>
            <a:pPr lvl="2" eaLnBrk="1" hangingPunct="1">
              <a:lnSpc>
                <a:spcPct val="100000"/>
              </a:lnSpc>
              <a:defRPr/>
            </a:pPr>
            <a:r>
              <a:rPr lang="zh-CN" altLang="en-US" dirty="0"/>
              <a:t>单芯片的内存容量及</a:t>
            </a:r>
            <a:r>
              <a:rPr lang="en-US" altLang="zh-CN" dirty="0"/>
              <a:t>I/O</a:t>
            </a:r>
            <a:r>
              <a:rPr lang="zh-CN" altLang="en-US" dirty="0"/>
              <a:t>端口丰富，需要更少扩展芯片</a:t>
            </a:r>
            <a:r>
              <a:rPr lang="zh-CN" altLang="en-US" dirty="0">
                <a:solidFill>
                  <a:srgbClr val="0000CC"/>
                </a:solidFill>
                <a:sym typeface="Wingdings" panose="05000000000000000000" pitchFamily="2" charset="2"/>
              </a:rPr>
              <a:t></a:t>
            </a:r>
            <a:r>
              <a:rPr lang="zh-CN" altLang="en-US" dirty="0"/>
              <a:t>可扩展总线型向纯单片型发展；</a:t>
            </a:r>
            <a:endParaRPr lang="zh-CN" altLang="en-US" dirty="0"/>
          </a:p>
          <a:p>
            <a:pPr lvl="2" eaLnBrk="1" hangingPunct="1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CC"/>
                </a:solidFill>
              </a:rPr>
              <a:t>纯单片式、可扩展式</a:t>
            </a:r>
            <a:r>
              <a:rPr lang="zh-CN" altLang="en-US" dirty="0"/>
              <a:t>两种产品并行发展，</a:t>
            </a:r>
            <a:r>
              <a:rPr lang="en-US" altLang="zh-CN" dirty="0"/>
              <a:t>SOC</a:t>
            </a:r>
            <a:r>
              <a:rPr lang="zh-CN" altLang="en-US" dirty="0"/>
              <a:t>出现；</a:t>
            </a:r>
            <a:endParaRPr lang="zh-CN" altLang="en-US" dirty="0"/>
          </a:p>
          <a:p>
            <a:pPr lvl="2" eaLnBrk="1" hangingPunct="1">
              <a:lnSpc>
                <a:spcPct val="100000"/>
              </a:lnSpc>
              <a:defRPr/>
            </a:pPr>
            <a:r>
              <a:rPr lang="zh-CN" altLang="en-US" dirty="0"/>
              <a:t>微处理器的扩展方式从并行总线发展出各种串行总线；</a:t>
            </a:r>
            <a:endParaRPr lang="zh-CN" altLang="en-US" dirty="0"/>
          </a:p>
          <a:p>
            <a:pPr lvl="2" eaLnBrk="1" hangingPunct="1">
              <a:lnSpc>
                <a:spcPct val="100000"/>
              </a:lnSpc>
              <a:defRPr/>
            </a:pPr>
            <a:r>
              <a:rPr lang="zh-CN" altLang="en-US" dirty="0"/>
              <a:t>集成度提高，单个微处理器可以集成多个</a:t>
            </a:r>
            <a:r>
              <a:rPr lang="en-US" altLang="zh-CN" dirty="0"/>
              <a:t>CPU</a:t>
            </a:r>
            <a:r>
              <a:rPr lang="zh-CN" altLang="en-US" dirty="0"/>
              <a:t>；</a:t>
            </a:r>
            <a:endParaRPr lang="zh-CN" altLang="en-US" dirty="0"/>
          </a:p>
          <a:p>
            <a:pPr lvl="2" eaLnBrk="1" hangingPunct="1">
              <a:lnSpc>
                <a:spcPct val="100000"/>
              </a:lnSpc>
              <a:defRPr/>
            </a:pPr>
            <a:r>
              <a:rPr lang="zh-CN" altLang="en-US" dirty="0"/>
              <a:t>丰富的外设集成；</a:t>
            </a:r>
            <a:endParaRPr lang="zh-CN" altLang="en-US" dirty="0"/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0000CC"/>
                </a:solidFill>
              </a:rPr>
              <a:t>第四代   </a:t>
            </a:r>
            <a:endParaRPr lang="zh-CN" altLang="en-US" dirty="0">
              <a:solidFill>
                <a:srgbClr val="0000CC"/>
              </a:solidFill>
            </a:endParaRPr>
          </a:p>
          <a:p>
            <a:pPr lvl="2" eaLnBrk="1" hangingPunct="1">
              <a:lnSpc>
                <a:spcPct val="100000"/>
              </a:lnSpc>
              <a:defRPr/>
            </a:pPr>
            <a:r>
              <a:rPr lang="zh-CN" altLang="en-US" dirty="0"/>
              <a:t>低功耗：微处理器的工作电压降至</a:t>
            </a:r>
            <a:r>
              <a:rPr lang="en-US" altLang="zh-CN" dirty="0"/>
              <a:t>3.3v</a:t>
            </a:r>
            <a:r>
              <a:rPr lang="zh-CN" altLang="en-US" dirty="0"/>
              <a:t>、</a:t>
            </a:r>
            <a:r>
              <a:rPr lang="en-US" altLang="zh-CN" dirty="0"/>
              <a:t>2.7v</a:t>
            </a:r>
            <a:r>
              <a:rPr lang="zh-CN" altLang="en-US" dirty="0"/>
              <a:t>或</a:t>
            </a:r>
            <a:r>
              <a:rPr lang="en-US" altLang="zh-CN" dirty="0"/>
              <a:t>1.8v</a:t>
            </a:r>
            <a:r>
              <a:rPr lang="zh-CN" altLang="en-US" dirty="0"/>
              <a:t>；</a:t>
            </a:r>
            <a:endParaRPr lang="zh-CN" altLang="en-US" dirty="0"/>
          </a:p>
          <a:p>
            <a:pPr lvl="2" eaLnBrk="1" hangingPunct="1">
              <a:lnSpc>
                <a:spcPct val="100000"/>
              </a:lnSpc>
              <a:defRPr/>
            </a:pPr>
            <a:r>
              <a:rPr lang="zh-CN" altLang="en-US" dirty="0"/>
              <a:t>高性能：</a:t>
            </a:r>
            <a:r>
              <a:rPr lang="en-US" altLang="zh-CN" dirty="0"/>
              <a:t>16</a:t>
            </a:r>
            <a:r>
              <a:rPr lang="zh-CN" altLang="en-US" dirty="0"/>
              <a:t>位、</a:t>
            </a:r>
            <a:r>
              <a:rPr lang="en-US" altLang="zh-CN" dirty="0"/>
              <a:t>32</a:t>
            </a:r>
            <a:r>
              <a:rPr lang="zh-CN" altLang="en-US" dirty="0"/>
              <a:t>位；</a:t>
            </a:r>
            <a:endParaRPr lang="zh-CN" altLang="en-US" dirty="0"/>
          </a:p>
          <a:p>
            <a:pPr lvl="2" eaLnBrk="1" hangingPunct="1">
              <a:lnSpc>
                <a:spcPct val="100000"/>
              </a:lnSpc>
              <a:defRPr/>
            </a:pPr>
            <a:r>
              <a:rPr lang="zh-CN" altLang="en-US" dirty="0"/>
              <a:t>抗干扰、抗噪声；</a:t>
            </a:r>
            <a:endParaRPr lang="zh-CN" altLang="en-US" dirty="0"/>
          </a:p>
          <a:p>
            <a:pPr lvl="2" eaLnBrk="1" hangingPunct="1">
              <a:lnSpc>
                <a:spcPct val="100000"/>
              </a:lnSpc>
              <a:defRPr/>
            </a:pPr>
            <a:r>
              <a:rPr lang="zh-CN" altLang="en-US" dirty="0"/>
              <a:t>应用无所不在：信用卡、智能玩具、家用电器、机器人、智能武器、汽车电子、航天装置等；</a:t>
            </a:r>
            <a:endParaRPr lang="zh-CN" altLang="en-US" dirty="0"/>
          </a:p>
          <a:p>
            <a:pPr lvl="1" eaLnBrk="1" hangingPunct="1">
              <a:defRPr/>
            </a:pPr>
            <a:endParaRPr lang="en-US" altLang="zh-CN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1.1  </a:t>
            </a:r>
            <a:r>
              <a:rPr lang="zh-CN" altLang="en-US" dirty="0">
                <a:solidFill>
                  <a:schemeClr val="tx1"/>
                </a:solidFill>
              </a:rPr>
              <a:t>嵌入式系统概念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876" y="1219200"/>
            <a:ext cx="10413124" cy="4876800"/>
          </a:xfrm>
        </p:spPr>
        <p:txBody>
          <a:bodyPr/>
          <a:lstStyle/>
          <a:p>
            <a:pPr lvl="1" eaLnBrk="1" hangingPunct="1">
              <a:defRPr/>
            </a:pPr>
            <a:r>
              <a:rPr lang="zh-CN" altLang="en-US" sz="2800" dirty="0"/>
              <a:t>发展背景</a:t>
            </a:r>
            <a:r>
              <a:rPr lang="en-US" altLang="zh-CN" sz="2800" dirty="0"/>
              <a:t>—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系统软件</a:t>
            </a:r>
            <a:endParaRPr lang="zh-CN" altLang="en-US" sz="2800" dirty="0"/>
          </a:p>
          <a:p>
            <a:pPr lvl="2" eaLnBrk="1" hangingPunct="1">
              <a:defRPr/>
            </a:pPr>
            <a:r>
              <a:rPr lang="en-US" altLang="zh-CN" sz="2400" dirty="0"/>
              <a:t>C</a:t>
            </a:r>
            <a:r>
              <a:rPr lang="zh-CN" altLang="en-US" sz="2400" dirty="0"/>
              <a:t>语言的出现使操作系统开发变得简单，操作系统的出现带来了计算机发展史上的</a:t>
            </a:r>
            <a:r>
              <a:rPr lang="zh-CN" altLang="en-US" sz="2400" i="1" dirty="0">
                <a:solidFill>
                  <a:srgbClr val="0000CC"/>
                </a:solidFill>
              </a:rPr>
              <a:t>第二次革命，</a:t>
            </a:r>
            <a:r>
              <a:rPr lang="zh-CN" altLang="en-US" sz="2400" dirty="0"/>
              <a:t>是一个里程碑；    诸多优势！</a:t>
            </a:r>
            <a:endParaRPr lang="zh-CN" altLang="en-US" sz="2400" dirty="0"/>
          </a:p>
          <a:p>
            <a:pPr lvl="2" eaLnBrk="1" hangingPunct="1">
              <a:defRPr/>
            </a:pPr>
            <a:r>
              <a:rPr lang="en-US" altLang="zh-CN" sz="2400" dirty="0"/>
              <a:t>20</a:t>
            </a:r>
            <a:r>
              <a:rPr lang="zh-CN" altLang="en-US" sz="2400" dirty="0"/>
              <a:t>世纪</a:t>
            </a:r>
            <a:r>
              <a:rPr lang="en-US" altLang="zh-CN" sz="2400" dirty="0"/>
              <a:t>80</a:t>
            </a:r>
            <a:r>
              <a:rPr lang="zh-CN" altLang="en-US" sz="2400" dirty="0"/>
              <a:t>年代起，各种各样的商用嵌入式操作系统出现，著名的有</a:t>
            </a:r>
            <a:r>
              <a:rPr lang="en-US" altLang="zh-CN" sz="2400" dirty="0" err="1"/>
              <a:t>VxWorks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pSOS</a:t>
            </a:r>
            <a:r>
              <a:rPr lang="zh-CN" altLang="en-US" sz="2400" dirty="0"/>
              <a:t>、</a:t>
            </a:r>
            <a:r>
              <a:rPr lang="en-US" altLang="zh-CN" sz="2400" dirty="0"/>
              <a:t>Windows embedded</a:t>
            </a:r>
            <a:r>
              <a:rPr lang="zh-CN" altLang="en-US" sz="2400" dirty="0"/>
              <a:t>系列、嵌入式</a:t>
            </a:r>
            <a:r>
              <a:rPr lang="en-US" altLang="zh-CN" sz="2400" dirty="0"/>
              <a:t>Linux</a:t>
            </a:r>
            <a:r>
              <a:rPr lang="zh-CN" altLang="en-US" sz="2400" dirty="0"/>
              <a:t>、</a:t>
            </a:r>
            <a:r>
              <a:rPr lang="en-US" altLang="zh-CN" sz="2400" dirty="0"/>
              <a:t>Apple IOS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uC</a:t>
            </a:r>
            <a:r>
              <a:rPr lang="en-US" altLang="zh-CN" sz="2400" dirty="0"/>
              <a:t>/OS</a:t>
            </a:r>
            <a:r>
              <a:rPr lang="zh-CN" altLang="en-US" sz="2400" dirty="0"/>
              <a:t>、</a:t>
            </a:r>
            <a:r>
              <a:rPr lang="en-US" altLang="zh-CN" sz="2400" dirty="0"/>
              <a:t>Google Android…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pPr lvl="2" eaLnBrk="1" hangingPunct="1">
              <a:defRPr/>
            </a:pPr>
            <a:r>
              <a:rPr lang="en-US" altLang="zh-CN" sz="2400" dirty="0" err="1"/>
              <a:t>VxWorks</a:t>
            </a:r>
            <a:r>
              <a:rPr lang="zh-CN" altLang="en-US" sz="2400" dirty="0"/>
              <a:t>实时可靠，军民领域广泛应用；</a:t>
            </a:r>
            <a:endParaRPr lang="en-US" altLang="zh-CN" sz="2400" dirty="0"/>
          </a:p>
          <a:p>
            <a:pPr lvl="2" eaLnBrk="1" hangingPunct="1">
              <a:defRPr/>
            </a:pPr>
            <a:r>
              <a:rPr lang="zh-CN" altLang="en-US" sz="2400" dirty="0"/>
              <a:t>嵌入式</a:t>
            </a:r>
            <a:r>
              <a:rPr lang="en-US" altLang="zh-CN" sz="2400" dirty="0"/>
              <a:t>Linux</a:t>
            </a:r>
            <a:r>
              <a:rPr lang="zh-CN" altLang="en-US" sz="2400" dirty="0"/>
              <a:t>源代码开放、网络功能强大和成本低，得到了越来越多的应用。</a:t>
            </a:r>
            <a:endParaRPr lang="zh-CN" altLang="en-US" sz="2400" dirty="0"/>
          </a:p>
          <a:p>
            <a:pPr lvl="2" eaLnBrk="1" hangingPunct="1">
              <a:defRPr/>
            </a:pPr>
            <a:endParaRPr lang="en-US" altLang="zh-CN" dirty="0">
              <a:effectLst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1.1  </a:t>
            </a:r>
            <a:r>
              <a:rPr lang="zh-CN" altLang="en-US" dirty="0">
                <a:solidFill>
                  <a:schemeClr val="tx1"/>
                </a:solidFill>
              </a:rPr>
              <a:t>嵌入式系统概念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计算机的“可嵌入</a:t>
            </a:r>
            <a:r>
              <a:rPr lang="en-US" altLang="zh-CN" dirty="0">
                <a:effectLst/>
              </a:rPr>
              <a:t>”</a:t>
            </a:r>
            <a:r>
              <a:rPr lang="zh-CN" altLang="zh-CN" dirty="0">
                <a:effectLst/>
              </a:rPr>
              <a:t>发展过程</a:t>
            </a:r>
            <a:endParaRPr lang="en-US" altLang="zh-CN" dirty="0">
              <a:effectLst/>
            </a:endParaRPr>
          </a:p>
          <a:p>
            <a:pPr lvl="1"/>
            <a:r>
              <a:rPr lang="zh-CN" altLang="en-US" dirty="0"/>
              <a:t>嵌入“</a:t>
            </a:r>
            <a:r>
              <a:rPr lang="en-US" altLang="zh-CN" dirty="0"/>
              <a:t>1.0</a:t>
            </a:r>
            <a:r>
              <a:rPr lang="zh-CN" altLang="en-US" dirty="0"/>
              <a:t>”：计算功能嵌入</a:t>
            </a:r>
            <a:endParaRPr lang="en-US" altLang="zh-CN" dirty="0"/>
          </a:p>
          <a:p>
            <a:pPr lvl="2"/>
            <a:r>
              <a:rPr lang="zh-CN" altLang="zh-CN" dirty="0">
                <a:effectLst/>
              </a:rPr>
              <a:t>计算机有一定的专用性，体现了计算功能到应用系统的“嵌入”集成特征。</a:t>
            </a:r>
            <a:endParaRPr lang="en-US" altLang="zh-CN" dirty="0"/>
          </a:p>
          <a:p>
            <a:pPr lvl="1"/>
            <a:r>
              <a:rPr lang="zh-CN" altLang="zh-CN" dirty="0">
                <a:effectLst/>
              </a:rPr>
              <a:t>嵌入</a:t>
            </a:r>
            <a:r>
              <a:rPr lang="zh-CN" altLang="en-US" dirty="0">
                <a:effectLst/>
              </a:rPr>
              <a:t>“</a:t>
            </a:r>
            <a:r>
              <a:rPr lang="en-US" altLang="zh-CN" dirty="0">
                <a:effectLst/>
              </a:rPr>
              <a:t>2.0</a:t>
            </a:r>
            <a:r>
              <a:rPr lang="zh-CN" altLang="en-US" dirty="0">
                <a:effectLst/>
              </a:rPr>
              <a:t>”</a:t>
            </a:r>
            <a:r>
              <a:rPr lang="en-US" altLang="zh-CN" dirty="0">
                <a:effectLst/>
              </a:rPr>
              <a:t> </a:t>
            </a:r>
            <a:r>
              <a:rPr lang="zh-CN" altLang="zh-CN" dirty="0">
                <a:effectLst/>
              </a:rPr>
              <a:t>：计算装置整体嵌入</a:t>
            </a:r>
            <a:endParaRPr lang="en-US" altLang="zh-CN" dirty="0">
              <a:effectLst/>
            </a:endParaRPr>
          </a:p>
          <a:p>
            <a:pPr lvl="2"/>
            <a:r>
              <a:rPr lang="zh-CN" altLang="zh-CN" dirty="0">
                <a:effectLst/>
              </a:rPr>
              <a:t>呈现出将计算系统的硬件、功能整体“嵌入”到应用对象的一体化特征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pPr lvl="1"/>
            <a:r>
              <a:rPr lang="zh-CN" altLang="zh-CN" dirty="0">
                <a:effectLst/>
              </a:rPr>
              <a:t>嵌入“</a:t>
            </a:r>
            <a:r>
              <a:rPr lang="en-US" altLang="zh-CN" dirty="0">
                <a:effectLst/>
              </a:rPr>
              <a:t>3.0</a:t>
            </a:r>
            <a:r>
              <a:rPr lang="zh-CN" altLang="zh-CN" dirty="0">
                <a:effectLst/>
              </a:rPr>
              <a:t>”：信息（系统）与物理（世界）融合</a:t>
            </a:r>
            <a:endParaRPr lang="en-US" altLang="zh-CN" dirty="0">
              <a:effectLst/>
            </a:endParaRPr>
          </a:p>
          <a:p>
            <a:pPr lvl="2"/>
            <a:r>
              <a:rPr lang="zh-CN" altLang="zh-CN" dirty="0">
                <a:effectLst/>
              </a:rPr>
              <a:t>计算装置可以通过传感器、作动器与物理世界进行一定程度的自主交互，呈现出功能智能化、信息系统</a:t>
            </a:r>
            <a:r>
              <a:rPr lang="en-US" altLang="zh-CN" dirty="0">
                <a:effectLst/>
              </a:rPr>
              <a:t>-</a:t>
            </a:r>
            <a:r>
              <a:rPr lang="zh-CN" altLang="zh-CN" dirty="0">
                <a:effectLst/>
              </a:rPr>
              <a:t>物理世界相融合的复杂计算特征</a:t>
            </a:r>
            <a:r>
              <a:rPr lang="zh-CN" altLang="en-US" dirty="0">
                <a:effectLst/>
              </a:rPr>
              <a:t>。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1.1  </a:t>
            </a:r>
            <a:r>
              <a:rPr lang="zh-CN" altLang="en-US" dirty="0">
                <a:solidFill>
                  <a:schemeClr val="tx1"/>
                </a:solidFill>
              </a:rPr>
              <a:t>嵌入式系统概念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</a:rPr>
              <a:t>计算技术发展历史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zh-CN" dirty="0"/>
              <a:t>微分分析仪（</a:t>
            </a:r>
            <a:r>
              <a:rPr lang="en-US" altLang="zh-CN" dirty="0"/>
              <a:t>Differential Analyzer</a:t>
            </a:r>
            <a:r>
              <a:rPr lang="zh-CN" altLang="zh-CN" dirty="0"/>
              <a:t>）</a:t>
            </a:r>
            <a:endParaRPr lang="en-US" altLang="zh-CN" dirty="0"/>
          </a:p>
          <a:p>
            <a:pPr lvl="1">
              <a:defRPr/>
            </a:pPr>
            <a:r>
              <a:rPr lang="en-US" altLang="zh-CN" sz="2000" dirty="0"/>
              <a:t>1931</a:t>
            </a:r>
            <a:r>
              <a:rPr lang="zh-CN" altLang="zh-CN" sz="2000" dirty="0"/>
              <a:t>年范内瓦</a:t>
            </a:r>
            <a:r>
              <a:rPr lang="en-US" altLang="zh-CN" sz="2000" dirty="0"/>
              <a:t>•</a:t>
            </a:r>
            <a:r>
              <a:rPr lang="zh-CN" altLang="zh-CN" sz="2000" dirty="0"/>
              <a:t>布什研制</a:t>
            </a:r>
            <a:r>
              <a:rPr lang="zh-CN" altLang="en-US" sz="2000" dirty="0"/>
              <a:t>，是</a:t>
            </a:r>
            <a:r>
              <a:rPr lang="zh-CN" altLang="zh-CN" sz="2000" dirty="0"/>
              <a:t>开尔文设想的一个典型实现</a:t>
            </a:r>
            <a:r>
              <a:rPr lang="zh-CN" altLang="en-US" sz="2000" dirty="0"/>
              <a:t>，</a:t>
            </a:r>
            <a:r>
              <a:rPr lang="zh-CN" altLang="zh-CN" sz="2000" dirty="0"/>
              <a:t>第一台被用来解决微分方程的机械式计算机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1">
              <a:defRPr/>
            </a:pPr>
            <a:r>
              <a:rPr lang="zh-CN" altLang="zh-CN" sz="2000" dirty="0"/>
              <a:t>进一步采用电子元件来替代某些机械零件，对计算装置进行优化，形成</a:t>
            </a:r>
            <a:r>
              <a:rPr lang="en-US" altLang="zh-CN" sz="2000" dirty="0"/>
              <a:t>“</a:t>
            </a:r>
            <a:r>
              <a:rPr lang="zh-CN" altLang="zh-CN" sz="2000" dirty="0"/>
              <a:t>洛克菲勒微分分析仪</a:t>
            </a:r>
            <a:r>
              <a:rPr lang="en-US" altLang="zh-CN" sz="2000" dirty="0"/>
              <a:t>2</a:t>
            </a:r>
            <a:r>
              <a:rPr lang="zh-CN" altLang="zh-CN" sz="2000" dirty="0"/>
              <a:t>号</a:t>
            </a:r>
            <a:r>
              <a:rPr lang="en-US" altLang="zh-CN" sz="2000" dirty="0"/>
              <a:t>”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1">
              <a:defRPr/>
            </a:pPr>
            <a:endParaRPr lang="en-US" altLang="zh-CN" dirty="0"/>
          </a:p>
          <a:p>
            <a:pPr>
              <a:defRPr/>
            </a:pP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4676" y="4077645"/>
            <a:ext cx="5655048" cy="2023912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zh-CN" altLang="en-US" sz="3200" dirty="0"/>
              <a:t>小结</a:t>
            </a:r>
            <a:endParaRPr lang="en-US" altLang="zh-CN" sz="3200" dirty="0"/>
          </a:p>
          <a:p>
            <a:pPr lvl="2">
              <a:defRPr/>
            </a:pPr>
            <a:r>
              <a:rPr lang="zh-CN" altLang="en-US" sz="2800" dirty="0"/>
              <a:t>概念</a:t>
            </a:r>
            <a:endParaRPr lang="en-US" altLang="zh-CN" sz="2800" dirty="0"/>
          </a:p>
          <a:p>
            <a:pPr lvl="2">
              <a:defRPr/>
            </a:pPr>
            <a:r>
              <a:rPr lang="zh-CN" altLang="en-US" sz="2800" dirty="0"/>
              <a:t>起源与发展</a:t>
            </a:r>
            <a:endParaRPr lang="zh-CN" altLang="en-US" sz="28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03659" y="2819401"/>
            <a:ext cx="8229600" cy="5635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1.2  </a:t>
            </a:r>
            <a:r>
              <a:rPr lang="zh-CN" altLang="en-US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嵌入式系统组成</a:t>
            </a:r>
            <a:endParaRPr lang="zh-CN" altLang="en-US" sz="32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41900" y="5935664"/>
            <a:ext cx="2260600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嵌入式系统基本架构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2667000"/>
            <a:ext cx="3575006" cy="2366786"/>
          </a:xfrm>
          <a:prstGeom prst="rect">
            <a:avLst/>
          </a:prstGeom>
        </p:spPr>
      </p:pic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0275"/>
            <a:ext cx="39687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1.2  </a:t>
            </a:r>
            <a:r>
              <a:rPr lang="zh-CN" altLang="en-US" dirty="0">
                <a:solidFill>
                  <a:schemeClr val="tx1"/>
                </a:solidFill>
              </a:rPr>
              <a:t>嵌入式系统组成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76108"/>
            <a:ext cx="6843713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eaLnBrk="1" hangingPunct="1">
              <a:defRPr/>
            </a:pPr>
            <a:r>
              <a:rPr kumimoji="1" lang="zh-CN" altLang="en-US" sz="4000" b="1" kern="0" dirty="0">
                <a:solidFill>
                  <a:schemeClr val="bg1"/>
                </a:solidFill>
                <a:latin typeface="+mj-lt"/>
                <a:cs typeface="+mj-cs"/>
              </a:rPr>
              <a:t>1.</a:t>
            </a:r>
            <a:r>
              <a:rPr kumimoji="1" lang="en-US" altLang="zh-CN" sz="4000" b="1" kern="0" dirty="0">
                <a:solidFill>
                  <a:schemeClr val="bg1"/>
                </a:solidFill>
                <a:latin typeface="+mj-lt"/>
                <a:cs typeface="+mj-cs"/>
              </a:rPr>
              <a:t>6</a:t>
            </a:r>
            <a:r>
              <a:rPr kumimoji="1" lang="zh-CN" altLang="en-US" sz="4000" b="1" kern="0" dirty="0">
                <a:solidFill>
                  <a:schemeClr val="bg1"/>
                </a:solidFill>
                <a:latin typeface="+mj-lt"/>
                <a:cs typeface="+mj-cs"/>
              </a:rPr>
              <a:t> 嵌入式系统的组成</a:t>
            </a:r>
            <a:endParaRPr kumimoji="1" lang="zh-CN" altLang="en-US" sz="4000" b="1" kern="0"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191000" y="1295400"/>
            <a:ext cx="4657725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rgbClr val="02020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嵌入式系统的体系结构</a:t>
            </a:r>
            <a:endParaRPr lang="zh-CN" altLang="en-US" b="1" dirty="0">
              <a:solidFill>
                <a:srgbClr val="02020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2438496" y="1922637"/>
          <a:ext cx="6561138" cy="395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0" name="Visio" r:id="rId1" imgW="3860165" imgH="2355215" progId="Visio.Drawing.11">
                  <p:embed/>
                </p:oleObj>
              </mc:Choice>
              <mc:Fallback>
                <p:oleObj name="Visio" r:id="rId1" imgW="3860165" imgH="2355215" progId="Visio.Drawing.11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96" y="1922637"/>
                        <a:ext cx="6561138" cy="395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/>
              </a:rPr>
              <a:t>硬件系统</a:t>
            </a:r>
            <a:endParaRPr lang="zh-CN" altLang="en-US" dirty="0">
              <a:effectLst/>
            </a:endParaRPr>
          </a:p>
          <a:p>
            <a:pPr lvl="1" eaLnBrk="1" hangingPunct="1">
              <a:defRPr/>
            </a:pPr>
            <a:r>
              <a:rPr lang="zh-CN" altLang="en-US" dirty="0">
                <a:effectLst/>
              </a:rPr>
              <a:t>该部分由嵌入式处理器及各种外围设备电路构成。</a:t>
            </a:r>
            <a:endParaRPr lang="zh-CN" altLang="en-US" dirty="0"/>
          </a:p>
          <a:p>
            <a:pPr eaLnBrk="1" hangingPunct="1">
              <a:defRPr/>
            </a:pPr>
            <a:r>
              <a:rPr lang="zh-CN" altLang="en-US" dirty="0">
                <a:effectLst/>
              </a:rPr>
              <a:t>嵌入式操作系统</a:t>
            </a:r>
            <a:endParaRPr lang="zh-CN" altLang="en-US" b="0" dirty="0">
              <a:effectLst/>
            </a:endParaRPr>
          </a:p>
          <a:p>
            <a:pPr lvl="1" eaLnBrk="1" hangingPunct="1">
              <a:defRPr/>
            </a:pPr>
            <a:r>
              <a:rPr lang="zh-CN" altLang="en-US" dirty="0">
                <a:effectLst/>
              </a:rPr>
              <a:t>内核</a:t>
            </a:r>
            <a:r>
              <a:rPr lang="en-US" altLang="zh-CN" dirty="0">
                <a:effectLst/>
              </a:rPr>
              <a:t>(Kernel)</a:t>
            </a:r>
            <a:endParaRPr lang="en-US" altLang="zh-CN" dirty="0">
              <a:effectLst/>
            </a:endParaRPr>
          </a:p>
          <a:p>
            <a:pPr lvl="1" eaLnBrk="1" hangingPunct="1">
              <a:defRPr/>
            </a:pPr>
            <a:r>
              <a:rPr lang="zh-CN" altLang="en-US" dirty="0">
                <a:effectLst/>
              </a:rPr>
              <a:t>各种服务组件；</a:t>
            </a:r>
            <a:endParaRPr lang="zh-CN" altLang="en-US" dirty="0">
              <a:effectLst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</a:rPr>
              <a:t>应用软件</a:t>
            </a:r>
            <a:endParaRPr lang="zh-CN" altLang="en-US" dirty="0">
              <a:effectLst/>
            </a:endParaRPr>
          </a:p>
          <a:p>
            <a:pPr lvl="1" eaLnBrk="1" hangingPunct="1">
              <a:defRPr/>
            </a:pPr>
            <a:r>
              <a:rPr lang="zh-CN" altLang="en-US" dirty="0">
                <a:effectLst/>
              </a:rPr>
              <a:t>针对特定的应用需求开发的软件，完成嵌入式系统的主要功能。</a:t>
            </a:r>
            <a:endParaRPr lang="en-US" altLang="zh-CN" dirty="0">
              <a:effectLst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1.2  </a:t>
            </a:r>
            <a:r>
              <a:rPr lang="zh-CN" altLang="en-US" dirty="0">
                <a:solidFill>
                  <a:schemeClr val="tx1"/>
                </a:solidFill>
              </a:rPr>
              <a:t>嵌入式系统组成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/>
              <a:t>嵌入式系统硬件</a:t>
            </a:r>
            <a:endParaRPr lang="zh-CN" altLang="en-US"/>
          </a:p>
          <a:p>
            <a:pPr lvl="1" eaLnBrk="1" hangingPunct="1">
              <a:defRPr/>
            </a:pPr>
            <a:r>
              <a:rPr lang="zh-CN" altLang="en-US"/>
              <a:t>由嵌入式处理器及各种外围设备电路构成；</a:t>
            </a:r>
            <a:endParaRPr lang="zh-CN" altLang="en-US"/>
          </a:p>
          <a:p>
            <a:pPr lvl="1" eaLnBrk="1" hangingPunct="1">
              <a:defRPr/>
            </a:pPr>
            <a:r>
              <a:rPr lang="en-US" altLang="zh-CN"/>
              <a:t>PC</a:t>
            </a:r>
            <a:r>
              <a:rPr lang="zh-CN" altLang="en-US"/>
              <a:t>符合</a:t>
            </a:r>
            <a:r>
              <a:rPr lang="en-US" altLang="zh-CN"/>
              <a:t>WINTEL</a:t>
            </a:r>
            <a:r>
              <a:rPr lang="zh-CN" altLang="en-US"/>
              <a:t>结构，有标准、规范的硬件结构，而嵌入式系统面向领域，其硬件结构、</a:t>
            </a:r>
            <a:r>
              <a:rPr lang="en-US" altLang="zh-CN"/>
              <a:t>I/O</a:t>
            </a:r>
            <a:r>
              <a:rPr lang="zh-CN" altLang="en-US"/>
              <a:t>类型与数量等都各有不同；</a:t>
            </a:r>
            <a:endParaRPr lang="zh-CN" altLang="en-US"/>
          </a:p>
          <a:p>
            <a:pPr lvl="1" eaLnBrk="1" hangingPunct="1">
              <a:defRPr/>
            </a:pPr>
            <a:r>
              <a:rPr lang="zh-CN" altLang="en-US"/>
              <a:t>包括了：嵌入式处理器（或嵌入式微处理器、微控制器、</a:t>
            </a:r>
            <a:r>
              <a:rPr lang="en-US" altLang="zh-CN"/>
              <a:t>DSP</a:t>
            </a:r>
            <a:r>
              <a:rPr lang="zh-CN" altLang="en-US"/>
              <a:t>、</a:t>
            </a:r>
            <a:r>
              <a:rPr lang="en-US" altLang="zh-CN"/>
              <a:t>SoC</a:t>
            </a:r>
            <a:r>
              <a:rPr lang="zh-CN" altLang="en-US"/>
              <a:t>、</a:t>
            </a:r>
            <a:r>
              <a:rPr lang="en-US" altLang="zh-CN"/>
              <a:t>FPGA</a:t>
            </a:r>
            <a:r>
              <a:rPr lang="zh-CN" altLang="en-US"/>
              <a:t>）、多样的存储介质、复位电路、时钟电路、总线控制、丰富</a:t>
            </a:r>
            <a:r>
              <a:rPr lang="en-US" altLang="zh-CN"/>
              <a:t>I/O</a:t>
            </a:r>
            <a:r>
              <a:rPr lang="zh-CN" altLang="en-US"/>
              <a:t>接口等；</a:t>
            </a:r>
            <a:endParaRPr lang="zh-CN" alt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1.2  </a:t>
            </a:r>
            <a:r>
              <a:rPr lang="zh-CN" altLang="en-US" dirty="0">
                <a:solidFill>
                  <a:schemeClr val="tx1"/>
                </a:solidFill>
              </a:rPr>
              <a:t>嵌入式系统组成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嵌入式软件系统</a:t>
            </a:r>
            <a:endParaRPr lang="zh-CN" altLang="en-US" dirty="0"/>
          </a:p>
          <a:p>
            <a:pPr lvl="1" eaLnBrk="1" hangingPunct="1">
              <a:lnSpc>
                <a:spcPct val="8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嵌入式应用软件，不同系统不同应用；</a:t>
            </a:r>
            <a:endParaRPr lang="en-US" altLang="zh-CN" dirty="0"/>
          </a:p>
          <a:p>
            <a:pPr lvl="1" eaLnBrk="1" hangingPunct="1">
              <a:lnSpc>
                <a:spcPct val="8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effectLst/>
              </a:rPr>
              <a:t>裸机软件、基于嵌入式操作系统的软件。</a:t>
            </a:r>
            <a:endParaRPr lang="zh-CN" altLang="en-US" dirty="0">
              <a:effectLst/>
            </a:endParaRPr>
          </a:p>
          <a:p>
            <a:pPr lvl="1" eaLnBrk="1" hangingPunct="1">
              <a:lnSpc>
                <a:spcPct val="80000"/>
              </a:lnSpc>
              <a:buSzPct val="70000"/>
              <a:buFont typeface="Wingdings" panose="05000000000000000000" pitchFamily="2" charset="2"/>
              <a:buChar char="p"/>
              <a:defRPr/>
            </a:pPr>
            <a:endParaRPr lang="zh-CN" altLang="en-US" dirty="0"/>
          </a:p>
          <a:p>
            <a:pPr eaLnBrk="1" hangingPunct="1">
              <a:lnSpc>
                <a:spcPct val="8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嵌入式系统的开发工具</a:t>
            </a:r>
            <a:endParaRPr lang="zh-CN" altLang="en-US" dirty="0"/>
          </a:p>
          <a:p>
            <a:pPr lvl="1" eaLnBrk="1" hangingPunct="1">
              <a:lnSpc>
                <a:spcPct val="8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硬件开发工具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400" dirty="0"/>
              <a:t>仿真器等</a:t>
            </a:r>
            <a:endParaRPr lang="zh-CN" altLang="en-US" sz="2400" dirty="0"/>
          </a:p>
          <a:p>
            <a:pPr lvl="2" eaLnBrk="1" hangingPunct="1">
              <a:lnSpc>
                <a:spcPct val="8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400" dirty="0"/>
              <a:t>其它（示波器等）</a:t>
            </a:r>
            <a:endParaRPr lang="zh-CN" altLang="en-US" sz="2400" dirty="0"/>
          </a:p>
          <a:p>
            <a:pPr lvl="1" eaLnBrk="1" hangingPunct="1">
              <a:lnSpc>
                <a:spcPct val="8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软件开发工具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400" dirty="0"/>
              <a:t>交叉编译、连接、定位、调试软件；</a:t>
            </a:r>
            <a:endParaRPr lang="zh-CN" altLang="en-US" sz="2400" dirty="0"/>
          </a:p>
          <a:p>
            <a:pPr lvl="2" eaLnBrk="1" hangingPunct="1">
              <a:lnSpc>
                <a:spcPct val="8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400" dirty="0"/>
              <a:t>编程语言通常使用</a:t>
            </a:r>
            <a:r>
              <a:rPr lang="en-US" altLang="zh-CN" sz="2400" dirty="0"/>
              <a:t>C</a:t>
            </a:r>
            <a:r>
              <a:rPr lang="zh-CN" altLang="en-US" sz="2400" dirty="0"/>
              <a:t>语言、嵌入式</a:t>
            </a:r>
            <a:r>
              <a:rPr lang="en-US" altLang="zh-CN" sz="2400" dirty="0"/>
              <a:t>JAVA</a:t>
            </a:r>
            <a:r>
              <a:rPr lang="zh-CN" altLang="en-US" sz="2400" dirty="0"/>
              <a:t>等；</a:t>
            </a:r>
            <a:endParaRPr lang="zh-CN" altLang="en-US" sz="2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1.2  </a:t>
            </a:r>
            <a:r>
              <a:rPr lang="zh-CN" altLang="en-US" dirty="0">
                <a:solidFill>
                  <a:schemeClr val="tx1"/>
                </a:solidFill>
              </a:rPr>
              <a:t>嵌入式系统组成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1" y="1981200"/>
            <a:ext cx="6029325" cy="3045114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1.2  </a:t>
            </a:r>
            <a:r>
              <a:rPr lang="zh-CN" altLang="en-US" dirty="0">
                <a:solidFill>
                  <a:schemeClr val="tx1"/>
                </a:solidFill>
              </a:rPr>
              <a:t>嵌入式系统组成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05000" y="2560638"/>
            <a:ext cx="8229600" cy="5635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800" kern="0" dirty="0">
                <a:latin typeface="+mj-lt"/>
                <a:ea typeface="+mj-ea"/>
                <a:cs typeface="+mj-cs"/>
              </a:rPr>
              <a:t>1.3 </a:t>
            </a:r>
            <a:r>
              <a:rPr lang="zh-CN" altLang="en-US" sz="2800" kern="0" dirty="0">
                <a:latin typeface="+mj-lt"/>
                <a:ea typeface="+mj-ea"/>
                <a:cs typeface="+mj-cs"/>
              </a:rPr>
              <a:t>嵌入式系统特点及应用</a:t>
            </a:r>
            <a:endParaRPr lang="zh-CN" altLang="en-US" sz="28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1.3  嵌入式系统特点</a:t>
            </a:r>
            <a:endParaRPr lang="zh-CN" altLang="en-US"/>
          </a:p>
        </p:txBody>
      </p:sp>
      <p:pic>
        <p:nvPicPr>
          <p:cNvPr id="15" name="图片" descr="F:/内容验收/2024/套系风格单页/中国风素材-图片-笔刷/中国风素材-图片-笔刷/图片/VCG41N1471040888.jpgVCG41N14710408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36614" b="36614"/>
          <a:stretch>
            <a:fillRect/>
          </a:stretch>
        </p:blipFill>
        <p:spPr>
          <a:xfrm>
            <a:off x="695324" y="1507489"/>
            <a:ext cx="10800718" cy="188912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009" h="2975">
                <a:moveTo>
                  <a:pt x="4175" y="2966"/>
                </a:moveTo>
                <a:cubicBezTo>
                  <a:pt x="4180" y="2966"/>
                  <a:pt x="4185" y="2967"/>
                  <a:pt x="4189" y="2969"/>
                </a:cubicBezTo>
                <a:cubicBezTo>
                  <a:pt x="4186" y="2976"/>
                  <a:pt x="4167" y="2973"/>
                  <a:pt x="4161" y="2969"/>
                </a:cubicBezTo>
                <a:cubicBezTo>
                  <a:pt x="4165" y="2967"/>
                  <a:pt x="4170" y="2966"/>
                  <a:pt x="4175" y="2966"/>
                </a:cubicBezTo>
                <a:close/>
                <a:moveTo>
                  <a:pt x="4216" y="2966"/>
                </a:moveTo>
                <a:cubicBezTo>
                  <a:pt x="4219" y="2966"/>
                  <a:pt x="4223" y="2966"/>
                  <a:pt x="4227" y="2967"/>
                </a:cubicBezTo>
                <a:cubicBezTo>
                  <a:pt x="4237" y="2968"/>
                  <a:pt x="4246" y="2971"/>
                  <a:pt x="4246" y="2973"/>
                </a:cubicBezTo>
                <a:cubicBezTo>
                  <a:pt x="4246" y="2973"/>
                  <a:pt x="4203" y="2975"/>
                  <a:pt x="4205" y="2969"/>
                </a:cubicBezTo>
                <a:cubicBezTo>
                  <a:pt x="4206" y="2967"/>
                  <a:pt x="4210" y="2966"/>
                  <a:pt x="4216" y="2966"/>
                </a:cubicBezTo>
                <a:close/>
                <a:moveTo>
                  <a:pt x="3235" y="2938"/>
                </a:moveTo>
                <a:cubicBezTo>
                  <a:pt x="3249" y="2938"/>
                  <a:pt x="3268" y="2939"/>
                  <a:pt x="3286" y="2940"/>
                </a:cubicBezTo>
                <a:cubicBezTo>
                  <a:pt x="3323" y="2942"/>
                  <a:pt x="3361" y="2946"/>
                  <a:pt x="3373" y="2946"/>
                </a:cubicBezTo>
                <a:cubicBezTo>
                  <a:pt x="3442" y="2947"/>
                  <a:pt x="3512" y="2948"/>
                  <a:pt x="3582" y="2953"/>
                </a:cubicBezTo>
                <a:cubicBezTo>
                  <a:pt x="3638" y="2936"/>
                  <a:pt x="3750" y="2956"/>
                  <a:pt x="3811" y="2959"/>
                </a:cubicBezTo>
                <a:cubicBezTo>
                  <a:pt x="3894" y="2962"/>
                  <a:pt x="3976" y="2965"/>
                  <a:pt x="4059" y="2967"/>
                </a:cubicBezTo>
                <a:cubicBezTo>
                  <a:pt x="3912" y="2985"/>
                  <a:pt x="3750" y="2968"/>
                  <a:pt x="3601" y="2963"/>
                </a:cubicBezTo>
                <a:lnTo>
                  <a:pt x="3377" y="2956"/>
                </a:lnTo>
                <a:cubicBezTo>
                  <a:pt x="3336" y="2955"/>
                  <a:pt x="3235" y="2964"/>
                  <a:pt x="3207" y="2942"/>
                </a:cubicBezTo>
                <a:cubicBezTo>
                  <a:pt x="3211" y="2940"/>
                  <a:pt x="3221" y="2938"/>
                  <a:pt x="3235" y="2938"/>
                </a:cubicBezTo>
                <a:close/>
                <a:moveTo>
                  <a:pt x="2859" y="2911"/>
                </a:moveTo>
                <a:cubicBezTo>
                  <a:pt x="2855" y="2911"/>
                  <a:pt x="2850" y="2913"/>
                  <a:pt x="2849" y="2916"/>
                </a:cubicBezTo>
                <a:lnTo>
                  <a:pt x="2867" y="2916"/>
                </a:lnTo>
                <a:cubicBezTo>
                  <a:pt x="2867" y="2911"/>
                  <a:pt x="2863" y="2910"/>
                  <a:pt x="2859" y="2911"/>
                </a:cubicBezTo>
                <a:close/>
                <a:moveTo>
                  <a:pt x="3885" y="2869"/>
                </a:moveTo>
                <a:cubicBezTo>
                  <a:pt x="3892" y="2869"/>
                  <a:pt x="3898" y="2870"/>
                  <a:pt x="3904" y="2872"/>
                </a:cubicBezTo>
                <a:cubicBezTo>
                  <a:pt x="3901" y="2874"/>
                  <a:pt x="3886" y="2886"/>
                  <a:pt x="3876" y="2879"/>
                </a:cubicBezTo>
                <a:cubicBezTo>
                  <a:pt x="3876" y="2877"/>
                  <a:pt x="3873" y="2871"/>
                  <a:pt x="3879" y="2870"/>
                </a:cubicBezTo>
                <a:cubicBezTo>
                  <a:pt x="3881" y="2870"/>
                  <a:pt x="3883" y="2869"/>
                  <a:pt x="3885" y="2869"/>
                </a:cubicBezTo>
                <a:close/>
                <a:moveTo>
                  <a:pt x="4654" y="2868"/>
                </a:moveTo>
                <a:cubicBezTo>
                  <a:pt x="4656" y="2868"/>
                  <a:pt x="4659" y="2868"/>
                  <a:pt x="4661" y="2869"/>
                </a:cubicBezTo>
                <a:cubicBezTo>
                  <a:pt x="4670" y="2870"/>
                  <a:pt x="4678" y="2873"/>
                  <a:pt x="4681" y="2875"/>
                </a:cubicBezTo>
                <a:lnTo>
                  <a:pt x="4637" y="2874"/>
                </a:lnTo>
                <a:cubicBezTo>
                  <a:pt x="4641" y="2870"/>
                  <a:pt x="4648" y="2868"/>
                  <a:pt x="4654" y="2868"/>
                </a:cubicBezTo>
                <a:close/>
                <a:moveTo>
                  <a:pt x="4725" y="2867"/>
                </a:moveTo>
                <a:cubicBezTo>
                  <a:pt x="4728" y="2867"/>
                  <a:pt x="4731" y="2867"/>
                  <a:pt x="4733" y="2868"/>
                </a:cubicBezTo>
                <a:cubicBezTo>
                  <a:pt x="4731" y="2872"/>
                  <a:pt x="4721" y="2881"/>
                  <a:pt x="4710" y="2877"/>
                </a:cubicBezTo>
                <a:cubicBezTo>
                  <a:pt x="4700" y="2869"/>
                  <a:pt x="4714" y="2866"/>
                  <a:pt x="4725" y="2867"/>
                </a:cubicBezTo>
                <a:close/>
                <a:moveTo>
                  <a:pt x="4756" y="2867"/>
                </a:moveTo>
                <a:cubicBezTo>
                  <a:pt x="4759" y="2866"/>
                  <a:pt x="4763" y="2867"/>
                  <a:pt x="4765" y="2868"/>
                </a:cubicBezTo>
                <a:cubicBezTo>
                  <a:pt x="4765" y="2877"/>
                  <a:pt x="4752" y="2872"/>
                  <a:pt x="4744" y="2874"/>
                </a:cubicBezTo>
                <a:cubicBezTo>
                  <a:pt x="4744" y="2869"/>
                  <a:pt x="4750" y="2867"/>
                  <a:pt x="4756" y="2867"/>
                </a:cubicBezTo>
                <a:close/>
                <a:moveTo>
                  <a:pt x="4023" y="2866"/>
                </a:moveTo>
                <a:cubicBezTo>
                  <a:pt x="4031" y="2866"/>
                  <a:pt x="4039" y="2867"/>
                  <a:pt x="4047" y="2867"/>
                </a:cubicBezTo>
                <a:cubicBezTo>
                  <a:pt x="4110" y="2868"/>
                  <a:pt x="4174" y="2873"/>
                  <a:pt x="4195" y="2875"/>
                </a:cubicBezTo>
                <a:cubicBezTo>
                  <a:pt x="4102" y="2888"/>
                  <a:pt x="4009" y="2879"/>
                  <a:pt x="3910" y="2882"/>
                </a:cubicBezTo>
                <a:cubicBezTo>
                  <a:pt x="3921" y="2870"/>
                  <a:pt x="3969" y="2866"/>
                  <a:pt x="4023" y="2866"/>
                </a:cubicBezTo>
                <a:close/>
                <a:moveTo>
                  <a:pt x="4559" y="2865"/>
                </a:moveTo>
                <a:cubicBezTo>
                  <a:pt x="4584" y="2865"/>
                  <a:pt x="4606" y="2867"/>
                  <a:pt x="4612" y="2872"/>
                </a:cubicBezTo>
                <a:cubicBezTo>
                  <a:pt x="4517" y="2877"/>
                  <a:pt x="4367" y="2895"/>
                  <a:pt x="4267" y="2881"/>
                </a:cubicBezTo>
                <a:cubicBezTo>
                  <a:pt x="4253" y="2879"/>
                  <a:pt x="4264" y="2870"/>
                  <a:pt x="4282" y="2870"/>
                </a:cubicBezTo>
                <a:cubicBezTo>
                  <a:pt x="4337" y="2871"/>
                  <a:pt x="4392" y="2873"/>
                  <a:pt x="4446" y="2871"/>
                </a:cubicBezTo>
                <a:cubicBezTo>
                  <a:pt x="4459" y="2871"/>
                  <a:pt x="4496" y="2868"/>
                  <a:pt x="4533" y="2866"/>
                </a:cubicBezTo>
                <a:cubicBezTo>
                  <a:pt x="4542" y="2866"/>
                  <a:pt x="4550" y="2865"/>
                  <a:pt x="4559" y="2865"/>
                </a:cubicBezTo>
                <a:close/>
                <a:moveTo>
                  <a:pt x="5043" y="2865"/>
                </a:moveTo>
                <a:cubicBezTo>
                  <a:pt x="5055" y="2865"/>
                  <a:pt x="5065" y="2866"/>
                  <a:pt x="5069" y="2868"/>
                </a:cubicBezTo>
                <a:cubicBezTo>
                  <a:pt x="5040" y="2872"/>
                  <a:pt x="5010" y="2873"/>
                  <a:pt x="4980" y="2872"/>
                </a:cubicBezTo>
                <a:cubicBezTo>
                  <a:pt x="4954" y="2873"/>
                  <a:pt x="4931" y="2879"/>
                  <a:pt x="4931" y="2875"/>
                </a:cubicBezTo>
                <a:cubicBezTo>
                  <a:pt x="4926" y="2867"/>
                  <a:pt x="4969" y="2868"/>
                  <a:pt x="4969" y="2867"/>
                </a:cubicBezTo>
                <a:cubicBezTo>
                  <a:pt x="4976" y="2868"/>
                  <a:pt x="4998" y="2866"/>
                  <a:pt x="5020" y="2865"/>
                </a:cubicBezTo>
                <a:cubicBezTo>
                  <a:pt x="5028" y="2865"/>
                  <a:pt x="5036" y="2865"/>
                  <a:pt x="5043" y="2865"/>
                </a:cubicBezTo>
                <a:close/>
                <a:moveTo>
                  <a:pt x="5218" y="2861"/>
                </a:moveTo>
                <a:cubicBezTo>
                  <a:pt x="5244" y="2861"/>
                  <a:pt x="5272" y="2862"/>
                  <a:pt x="5283" y="2865"/>
                </a:cubicBezTo>
                <a:cubicBezTo>
                  <a:pt x="5270" y="2865"/>
                  <a:pt x="5165" y="2873"/>
                  <a:pt x="5168" y="2867"/>
                </a:cubicBezTo>
                <a:cubicBezTo>
                  <a:pt x="5169" y="2863"/>
                  <a:pt x="5192" y="2861"/>
                  <a:pt x="5218" y="2861"/>
                </a:cubicBezTo>
                <a:close/>
                <a:moveTo>
                  <a:pt x="5550" y="2848"/>
                </a:moveTo>
                <a:cubicBezTo>
                  <a:pt x="5547" y="2848"/>
                  <a:pt x="5544" y="2848"/>
                  <a:pt x="5541" y="2849"/>
                </a:cubicBezTo>
                <a:cubicBezTo>
                  <a:pt x="5536" y="2850"/>
                  <a:pt x="5530" y="2852"/>
                  <a:pt x="5525" y="2852"/>
                </a:cubicBezTo>
                <a:cubicBezTo>
                  <a:pt x="5537" y="2854"/>
                  <a:pt x="5548" y="2853"/>
                  <a:pt x="5559" y="2851"/>
                </a:cubicBezTo>
                <a:lnTo>
                  <a:pt x="5560" y="2851"/>
                </a:lnTo>
                <a:cubicBezTo>
                  <a:pt x="5556" y="2849"/>
                  <a:pt x="5553" y="2848"/>
                  <a:pt x="5550" y="2848"/>
                </a:cubicBezTo>
                <a:close/>
                <a:moveTo>
                  <a:pt x="12995" y="2845"/>
                </a:moveTo>
                <a:cubicBezTo>
                  <a:pt x="13009" y="2846"/>
                  <a:pt x="13022" y="2848"/>
                  <a:pt x="13031" y="2854"/>
                </a:cubicBezTo>
                <a:lnTo>
                  <a:pt x="12922" y="2854"/>
                </a:lnTo>
                <a:cubicBezTo>
                  <a:pt x="12937" y="2851"/>
                  <a:pt x="12959" y="2847"/>
                  <a:pt x="12979" y="2846"/>
                </a:cubicBezTo>
                <a:cubicBezTo>
                  <a:pt x="12985" y="2845"/>
                  <a:pt x="12990" y="2845"/>
                  <a:pt x="12995" y="2845"/>
                </a:cubicBezTo>
                <a:close/>
                <a:moveTo>
                  <a:pt x="12884" y="2845"/>
                </a:moveTo>
                <a:cubicBezTo>
                  <a:pt x="12894" y="2846"/>
                  <a:pt x="12903" y="2849"/>
                  <a:pt x="12909" y="2854"/>
                </a:cubicBezTo>
                <a:cubicBezTo>
                  <a:pt x="12898" y="2867"/>
                  <a:pt x="12868" y="2862"/>
                  <a:pt x="12880" y="2845"/>
                </a:cubicBezTo>
                <a:cubicBezTo>
                  <a:pt x="12881" y="2845"/>
                  <a:pt x="12883" y="2845"/>
                  <a:pt x="12884" y="2845"/>
                </a:cubicBezTo>
                <a:close/>
                <a:moveTo>
                  <a:pt x="2715" y="2831"/>
                </a:moveTo>
                <a:cubicBezTo>
                  <a:pt x="2713" y="2831"/>
                  <a:pt x="2711" y="2831"/>
                  <a:pt x="2709" y="2832"/>
                </a:cubicBezTo>
                <a:cubicBezTo>
                  <a:pt x="2706" y="2839"/>
                  <a:pt x="2720" y="2839"/>
                  <a:pt x="2725" y="2841"/>
                </a:cubicBezTo>
                <a:lnTo>
                  <a:pt x="2725" y="2840"/>
                </a:lnTo>
                <a:cubicBezTo>
                  <a:pt x="2728" y="2838"/>
                  <a:pt x="2731" y="2836"/>
                  <a:pt x="2732" y="2834"/>
                </a:cubicBezTo>
                <a:cubicBezTo>
                  <a:pt x="2727" y="2832"/>
                  <a:pt x="2721" y="2831"/>
                  <a:pt x="2715" y="2831"/>
                </a:cubicBezTo>
                <a:close/>
                <a:moveTo>
                  <a:pt x="13556" y="2831"/>
                </a:moveTo>
                <a:cubicBezTo>
                  <a:pt x="13595" y="2831"/>
                  <a:pt x="13634" y="2832"/>
                  <a:pt x="13672" y="2835"/>
                </a:cubicBezTo>
                <a:cubicBezTo>
                  <a:pt x="13567" y="2845"/>
                  <a:pt x="13444" y="2848"/>
                  <a:pt x="13332" y="2851"/>
                </a:cubicBezTo>
                <a:cubicBezTo>
                  <a:pt x="13328" y="2851"/>
                  <a:pt x="13323" y="2845"/>
                  <a:pt x="13319" y="2845"/>
                </a:cubicBezTo>
                <a:cubicBezTo>
                  <a:pt x="13319" y="2831"/>
                  <a:pt x="13348" y="2847"/>
                  <a:pt x="13364" y="2840"/>
                </a:cubicBezTo>
                <a:cubicBezTo>
                  <a:pt x="13428" y="2834"/>
                  <a:pt x="13492" y="2831"/>
                  <a:pt x="13556" y="2831"/>
                </a:cubicBezTo>
                <a:close/>
                <a:moveTo>
                  <a:pt x="4727" y="2823"/>
                </a:moveTo>
                <a:cubicBezTo>
                  <a:pt x="4743" y="2823"/>
                  <a:pt x="4759" y="2824"/>
                  <a:pt x="4775" y="2826"/>
                </a:cubicBezTo>
                <a:cubicBezTo>
                  <a:pt x="4803" y="2827"/>
                  <a:pt x="4833" y="2826"/>
                  <a:pt x="4843" y="2834"/>
                </a:cubicBezTo>
                <a:cubicBezTo>
                  <a:pt x="4819" y="2849"/>
                  <a:pt x="4752" y="2828"/>
                  <a:pt x="4724" y="2836"/>
                </a:cubicBezTo>
                <a:cubicBezTo>
                  <a:pt x="4724" y="2834"/>
                  <a:pt x="4692" y="2832"/>
                  <a:pt x="4711" y="2824"/>
                </a:cubicBezTo>
                <a:cubicBezTo>
                  <a:pt x="4716" y="2824"/>
                  <a:pt x="4721" y="2823"/>
                  <a:pt x="4727" y="2823"/>
                </a:cubicBezTo>
                <a:close/>
                <a:moveTo>
                  <a:pt x="4906" y="2821"/>
                </a:moveTo>
                <a:cubicBezTo>
                  <a:pt x="4918" y="2821"/>
                  <a:pt x="4930" y="2823"/>
                  <a:pt x="4940" y="2828"/>
                </a:cubicBezTo>
                <a:cubicBezTo>
                  <a:pt x="4973" y="2821"/>
                  <a:pt x="5007" y="2822"/>
                  <a:pt x="5040" y="2826"/>
                </a:cubicBezTo>
                <a:cubicBezTo>
                  <a:pt x="5074" y="2830"/>
                  <a:pt x="5108" y="2836"/>
                  <a:pt x="5142" y="2837"/>
                </a:cubicBezTo>
                <a:cubicBezTo>
                  <a:pt x="5225" y="2840"/>
                  <a:pt x="5309" y="2827"/>
                  <a:pt x="5393" y="2834"/>
                </a:cubicBezTo>
                <a:cubicBezTo>
                  <a:pt x="5399" y="2835"/>
                  <a:pt x="5405" y="2842"/>
                  <a:pt x="5411" y="2842"/>
                </a:cubicBezTo>
                <a:cubicBezTo>
                  <a:pt x="5398" y="2855"/>
                  <a:pt x="5281" y="2849"/>
                  <a:pt x="5257" y="2849"/>
                </a:cubicBezTo>
                <a:cubicBezTo>
                  <a:pt x="5202" y="2850"/>
                  <a:pt x="5161" y="2848"/>
                  <a:pt x="5100" y="2852"/>
                </a:cubicBezTo>
                <a:cubicBezTo>
                  <a:pt x="5073" y="2853"/>
                  <a:pt x="5052" y="2832"/>
                  <a:pt x="5032" y="2836"/>
                </a:cubicBezTo>
                <a:cubicBezTo>
                  <a:pt x="5022" y="2852"/>
                  <a:pt x="4995" y="2841"/>
                  <a:pt x="4983" y="2838"/>
                </a:cubicBezTo>
                <a:cubicBezTo>
                  <a:pt x="4963" y="2833"/>
                  <a:pt x="4973" y="2847"/>
                  <a:pt x="4947" y="2847"/>
                </a:cubicBezTo>
                <a:cubicBezTo>
                  <a:pt x="4920" y="2849"/>
                  <a:pt x="4892" y="2843"/>
                  <a:pt x="4872" y="2829"/>
                </a:cubicBezTo>
                <a:cubicBezTo>
                  <a:pt x="4882" y="2824"/>
                  <a:pt x="4894" y="2821"/>
                  <a:pt x="4906" y="2821"/>
                </a:cubicBezTo>
                <a:close/>
                <a:moveTo>
                  <a:pt x="4460" y="2819"/>
                </a:moveTo>
                <a:cubicBezTo>
                  <a:pt x="4472" y="2819"/>
                  <a:pt x="4484" y="2819"/>
                  <a:pt x="4495" y="2821"/>
                </a:cubicBezTo>
                <a:cubicBezTo>
                  <a:pt x="4480" y="2827"/>
                  <a:pt x="4461" y="2828"/>
                  <a:pt x="4443" y="2825"/>
                </a:cubicBezTo>
                <a:cubicBezTo>
                  <a:pt x="4432" y="2824"/>
                  <a:pt x="4414" y="2822"/>
                  <a:pt x="4424" y="2821"/>
                </a:cubicBezTo>
                <a:cubicBezTo>
                  <a:pt x="4436" y="2819"/>
                  <a:pt x="4448" y="2819"/>
                  <a:pt x="4460" y="2819"/>
                </a:cubicBezTo>
                <a:close/>
                <a:moveTo>
                  <a:pt x="4596" y="2817"/>
                </a:moveTo>
                <a:cubicBezTo>
                  <a:pt x="4601" y="2817"/>
                  <a:pt x="4606" y="2817"/>
                  <a:pt x="4610" y="2817"/>
                </a:cubicBezTo>
                <a:cubicBezTo>
                  <a:pt x="4646" y="2818"/>
                  <a:pt x="4676" y="2821"/>
                  <a:pt x="4673" y="2827"/>
                </a:cubicBezTo>
                <a:cubicBezTo>
                  <a:pt x="4646" y="2837"/>
                  <a:pt x="4538" y="2828"/>
                  <a:pt x="4506" y="2822"/>
                </a:cubicBezTo>
                <a:cubicBezTo>
                  <a:pt x="4528" y="2819"/>
                  <a:pt x="4564" y="2817"/>
                  <a:pt x="4596" y="2817"/>
                </a:cubicBezTo>
                <a:close/>
                <a:moveTo>
                  <a:pt x="7699" y="2816"/>
                </a:moveTo>
                <a:cubicBezTo>
                  <a:pt x="7698" y="2816"/>
                  <a:pt x="7696" y="2816"/>
                  <a:pt x="7695" y="2817"/>
                </a:cubicBezTo>
                <a:cubicBezTo>
                  <a:pt x="7693" y="2818"/>
                  <a:pt x="7691" y="2821"/>
                  <a:pt x="7691" y="2821"/>
                </a:cubicBezTo>
                <a:lnTo>
                  <a:pt x="7691" y="2821"/>
                </a:lnTo>
                <a:cubicBezTo>
                  <a:pt x="7694" y="2821"/>
                  <a:pt x="7704" y="2826"/>
                  <a:pt x="7701" y="2819"/>
                </a:cubicBezTo>
                <a:cubicBezTo>
                  <a:pt x="7701" y="2817"/>
                  <a:pt x="7700" y="2816"/>
                  <a:pt x="7699" y="2816"/>
                </a:cubicBezTo>
                <a:close/>
                <a:moveTo>
                  <a:pt x="7625" y="2816"/>
                </a:moveTo>
                <a:cubicBezTo>
                  <a:pt x="7606" y="2816"/>
                  <a:pt x="7589" y="2819"/>
                  <a:pt x="7584" y="2826"/>
                </a:cubicBezTo>
                <a:lnTo>
                  <a:pt x="7585" y="2826"/>
                </a:lnTo>
                <a:cubicBezTo>
                  <a:pt x="7616" y="2822"/>
                  <a:pt x="7647" y="2820"/>
                  <a:pt x="7678" y="2819"/>
                </a:cubicBezTo>
                <a:cubicBezTo>
                  <a:pt x="7665" y="2817"/>
                  <a:pt x="7644" y="2815"/>
                  <a:pt x="7625" y="2816"/>
                </a:cubicBezTo>
                <a:close/>
                <a:moveTo>
                  <a:pt x="2537" y="2813"/>
                </a:moveTo>
                <a:cubicBezTo>
                  <a:pt x="2533" y="2813"/>
                  <a:pt x="2528" y="2813"/>
                  <a:pt x="2524" y="2813"/>
                </a:cubicBezTo>
                <a:lnTo>
                  <a:pt x="2485" y="2819"/>
                </a:lnTo>
                <a:lnTo>
                  <a:pt x="2482" y="2819"/>
                </a:lnTo>
                <a:lnTo>
                  <a:pt x="2482" y="2819"/>
                </a:lnTo>
                <a:lnTo>
                  <a:pt x="2485" y="2819"/>
                </a:lnTo>
                <a:lnTo>
                  <a:pt x="2565" y="2821"/>
                </a:lnTo>
                <a:cubicBezTo>
                  <a:pt x="2559" y="2815"/>
                  <a:pt x="2549" y="2813"/>
                  <a:pt x="2537" y="2813"/>
                </a:cubicBezTo>
                <a:close/>
                <a:moveTo>
                  <a:pt x="2800" y="2807"/>
                </a:moveTo>
                <a:cubicBezTo>
                  <a:pt x="2781" y="2807"/>
                  <a:pt x="2768" y="2809"/>
                  <a:pt x="2765" y="2814"/>
                </a:cubicBezTo>
                <a:cubicBezTo>
                  <a:pt x="2770" y="2839"/>
                  <a:pt x="2817" y="2824"/>
                  <a:pt x="2840" y="2822"/>
                </a:cubicBezTo>
                <a:lnTo>
                  <a:pt x="2840" y="2831"/>
                </a:lnTo>
                <a:cubicBezTo>
                  <a:pt x="2871" y="2845"/>
                  <a:pt x="2909" y="2849"/>
                  <a:pt x="2945" y="2843"/>
                </a:cubicBezTo>
                <a:lnTo>
                  <a:pt x="2945" y="2843"/>
                </a:lnTo>
                <a:cubicBezTo>
                  <a:pt x="2963" y="2839"/>
                  <a:pt x="3043" y="2863"/>
                  <a:pt x="3036" y="2833"/>
                </a:cubicBezTo>
                <a:lnTo>
                  <a:pt x="3049" y="2836"/>
                </a:lnTo>
                <a:cubicBezTo>
                  <a:pt x="3025" y="2804"/>
                  <a:pt x="2963" y="2814"/>
                  <a:pt x="2909" y="2816"/>
                </a:cubicBezTo>
                <a:cubicBezTo>
                  <a:pt x="2903" y="2816"/>
                  <a:pt x="2869" y="2812"/>
                  <a:pt x="2835" y="2809"/>
                </a:cubicBezTo>
                <a:cubicBezTo>
                  <a:pt x="2823" y="2808"/>
                  <a:pt x="2810" y="2807"/>
                  <a:pt x="2800" y="2807"/>
                </a:cubicBezTo>
                <a:close/>
                <a:moveTo>
                  <a:pt x="2407" y="2807"/>
                </a:moveTo>
                <a:lnTo>
                  <a:pt x="2374" y="2819"/>
                </a:lnTo>
                <a:lnTo>
                  <a:pt x="2372" y="2819"/>
                </a:lnTo>
                <a:lnTo>
                  <a:pt x="2372" y="2819"/>
                </a:lnTo>
                <a:lnTo>
                  <a:pt x="2374" y="2819"/>
                </a:lnTo>
                <a:lnTo>
                  <a:pt x="2410" y="2815"/>
                </a:lnTo>
                <a:cubicBezTo>
                  <a:pt x="2423" y="2816"/>
                  <a:pt x="2436" y="2818"/>
                  <a:pt x="2447" y="2814"/>
                </a:cubicBezTo>
                <a:cubicBezTo>
                  <a:pt x="2438" y="2810"/>
                  <a:pt x="2422" y="2806"/>
                  <a:pt x="2407" y="2807"/>
                </a:cubicBezTo>
                <a:close/>
                <a:moveTo>
                  <a:pt x="2646" y="2805"/>
                </a:moveTo>
                <a:cubicBezTo>
                  <a:pt x="2635" y="2806"/>
                  <a:pt x="2542" y="2832"/>
                  <a:pt x="2599" y="2832"/>
                </a:cubicBezTo>
                <a:lnTo>
                  <a:pt x="2599" y="2831"/>
                </a:lnTo>
                <a:cubicBezTo>
                  <a:pt x="2632" y="2817"/>
                  <a:pt x="2676" y="2843"/>
                  <a:pt x="2704" y="2823"/>
                </a:cubicBezTo>
                <a:cubicBezTo>
                  <a:pt x="2701" y="2808"/>
                  <a:pt x="2646" y="2805"/>
                  <a:pt x="2646" y="2805"/>
                </a:cubicBezTo>
                <a:close/>
                <a:moveTo>
                  <a:pt x="9713" y="2799"/>
                </a:moveTo>
                <a:cubicBezTo>
                  <a:pt x="9735" y="2799"/>
                  <a:pt x="9755" y="2803"/>
                  <a:pt x="9750" y="2808"/>
                </a:cubicBezTo>
                <a:cubicBezTo>
                  <a:pt x="9721" y="2810"/>
                  <a:pt x="9692" y="2810"/>
                  <a:pt x="9663" y="2808"/>
                </a:cubicBezTo>
                <a:cubicBezTo>
                  <a:pt x="9667" y="2801"/>
                  <a:pt x="9691" y="2798"/>
                  <a:pt x="9713" y="2799"/>
                </a:cubicBezTo>
                <a:close/>
                <a:moveTo>
                  <a:pt x="14128" y="2798"/>
                </a:moveTo>
                <a:cubicBezTo>
                  <a:pt x="14135" y="2798"/>
                  <a:pt x="14142" y="2800"/>
                  <a:pt x="14150" y="2805"/>
                </a:cubicBezTo>
                <a:cubicBezTo>
                  <a:pt x="14168" y="2817"/>
                  <a:pt x="14079" y="2811"/>
                  <a:pt x="14044" y="2814"/>
                </a:cubicBezTo>
                <a:cubicBezTo>
                  <a:pt x="13981" y="2821"/>
                  <a:pt x="13917" y="2827"/>
                  <a:pt x="13853" y="2831"/>
                </a:cubicBezTo>
                <a:cubicBezTo>
                  <a:pt x="13825" y="2832"/>
                  <a:pt x="13714" y="2839"/>
                  <a:pt x="13705" y="2829"/>
                </a:cubicBezTo>
                <a:cubicBezTo>
                  <a:pt x="13821" y="2816"/>
                  <a:pt x="13938" y="2807"/>
                  <a:pt x="14056" y="2803"/>
                </a:cubicBezTo>
                <a:cubicBezTo>
                  <a:pt x="14084" y="2814"/>
                  <a:pt x="14106" y="2798"/>
                  <a:pt x="14128" y="2798"/>
                </a:cubicBezTo>
                <a:close/>
                <a:moveTo>
                  <a:pt x="12898" y="2798"/>
                </a:moveTo>
                <a:cubicBezTo>
                  <a:pt x="12902" y="2798"/>
                  <a:pt x="12905" y="2798"/>
                  <a:pt x="12909" y="2798"/>
                </a:cubicBezTo>
                <a:cubicBezTo>
                  <a:pt x="12939" y="2799"/>
                  <a:pt x="12972" y="2805"/>
                  <a:pt x="12982" y="2808"/>
                </a:cubicBezTo>
                <a:cubicBezTo>
                  <a:pt x="12941" y="2810"/>
                  <a:pt x="12898" y="2821"/>
                  <a:pt x="12856" y="2814"/>
                </a:cubicBezTo>
                <a:cubicBezTo>
                  <a:pt x="12853" y="2802"/>
                  <a:pt x="12873" y="2798"/>
                  <a:pt x="12898" y="2798"/>
                </a:cubicBezTo>
                <a:close/>
                <a:moveTo>
                  <a:pt x="9618" y="2797"/>
                </a:moveTo>
                <a:cubicBezTo>
                  <a:pt x="9636" y="2796"/>
                  <a:pt x="9650" y="2798"/>
                  <a:pt x="9648" y="2801"/>
                </a:cubicBezTo>
                <a:cubicBezTo>
                  <a:pt x="9642" y="2811"/>
                  <a:pt x="9626" y="2819"/>
                  <a:pt x="9618" y="2813"/>
                </a:cubicBezTo>
                <a:cubicBezTo>
                  <a:pt x="9601" y="2800"/>
                  <a:pt x="9569" y="2818"/>
                  <a:pt x="9554" y="2808"/>
                </a:cubicBezTo>
                <a:cubicBezTo>
                  <a:pt x="9548" y="2803"/>
                  <a:pt x="9573" y="2799"/>
                  <a:pt x="9599" y="2798"/>
                </a:cubicBezTo>
                <a:cubicBezTo>
                  <a:pt x="9605" y="2797"/>
                  <a:pt x="9611" y="2797"/>
                  <a:pt x="9618" y="2797"/>
                </a:cubicBezTo>
                <a:close/>
                <a:moveTo>
                  <a:pt x="2243" y="2796"/>
                </a:moveTo>
                <a:cubicBezTo>
                  <a:pt x="2238" y="2796"/>
                  <a:pt x="2235" y="2799"/>
                  <a:pt x="2234" y="2804"/>
                </a:cubicBezTo>
                <a:cubicBezTo>
                  <a:pt x="2229" y="2822"/>
                  <a:pt x="2300" y="2815"/>
                  <a:pt x="2314" y="2814"/>
                </a:cubicBezTo>
                <a:lnTo>
                  <a:pt x="2315" y="2813"/>
                </a:lnTo>
                <a:cubicBezTo>
                  <a:pt x="2324" y="2813"/>
                  <a:pt x="2339" y="2824"/>
                  <a:pt x="2345" y="2814"/>
                </a:cubicBezTo>
                <a:cubicBezTo>
                  <a:pt x="2351" y="2804"/>
                  <a:pt x="2332" y="2806"/>
                  <a:pt x="2327" y="2802"/>
                </a:cubicBezTo>
                <a:cubicBezTo>
                  <a:pt x="2314" y="2826"/>
                  <a:pt x="2272" y="2799"/>
                  <a:pt x="2249" y="2796"/>
                </a:cubicBezTo>
                <a:cubicBezTo>
                  <a:pt x="2247" y="2796"/>
                  <a:pt x="2245" y="2796"/>
                  <a:pt x="2243" y="2796"/>
                </a:cubicBezTo>
                <a:close/>
                <a:moveTo>
                  <a:pt x="14235" y="2794"/>
                </a:moveTo>
                <a:cubicBezTo>
                  <a:pt x="14232" y="2805"/>
                  <a:pt x="14204" y="2814"/>
                  <a:pt x="14177" y="2808"/>
                </a:cubicBezTo>
                <a:cubicBezTo>
                  <a:pt x="14174" y="2790"/>
                  <a:pt x="14216" y="2800"/>
                  <a:pt x="14235" y="2794"/>
                </a:cubicBezTo>
                <a:close/>
                <a:moveTo>
                  <a:pt x="6868" y="2793"/>
                </a:moveTo>
                <a:cubicBezTo>
                  <a:pt x="6867" y="2797"/>
                  <a:pt x="6818" y="2789"/>
                  <a:pt x="6823" y="2797"/>
                </a:cubicBezTo>
                <a:cubicBezTo>
                  <a:pt x="6828" y="2806"/>
                  <a:pt x="6872" y="2800"/>
                  <a:pt x="6875" y="2800"/>
                </a:cubicBezTo>
                <a:cubicBezTo>
                  <a:pt x="6877" y="2797"/>
                  <a:pt x="6874" y="2794"/>
                  <a:pt x="6868" y="2793"/>
                </a:cubicBezTo>
                <a:close/>
                <a:moveTo>
                  <a:pt x="14337" y="2789"/>
                </a:moveTo>
                <a:cubicBezTo>
                  <a:pt x="14356" y="2789"/>
                  <a:pt x="14370" y="2791"/>
                  <a:pt x="14366" y="2793"/>
                </a:cubicBezTo>
                <a:cubicBezTo>
                  <a:pt x="14352" y="2801"/>
                  <a:pt x="14290" y="2799"/>
                  <a:pt x="14271" y="2798"/>
                </a:cubicBezTo>
                <a:cubicBezTo>
                  <a:pt x="14280" y="2792"/>
                  <a:pt x="14306" y="2790"/>
                  <a:pt x="14329" y="2789"/>
                </a:cubicBezTo>
                <a:cubicBezTo>
                  <a:pt x="14332" y="2789"/>
                  <a:pt x="14334" y="2789"/>
                  <a:pt x="14337" y="2789"/>
                </a:cubicBezTo>
                <a:close/>
                <a:moveTo>
                  <a:pt x="5392" y="2787"/>
                </a:moveTo>
                <a:cubicBezTo>
                  <a:pt x="5361" y="2786"/>
                  <a:pt x="5331" y="2792"/>
                  <a:pt x="5301" y="2792"/>
                </a:cubicBezTo>
                <a:cubicBezTo>
                  <a:pt x="5263" y="2794"/>
                  <a:pt x="5205" y="2786"/>
                  <a:pt x="5169" y="2792"/>
                </a:cubicBezTo>
                <a:cubicBezTo>
                  <a:pt x="5158" y="2794"/>
                  <a:pt x="5145" y="2793"/>
                  <a:pt x="5135" y="2789"/>
                </a:cubicBezTo>
                <a:cubicBezTo>
                  <a:pt x="5123" y="2793"/>
                  <a:pt x="5110" y="2797"/>
                  <a:pt x="5097" y="2799"/>
                </a:cubicBezTo>
                <a:cubicBezTo>
                  <a:pt x="5073" y="2799"/>
                  <a:pt x="5050" y="2797"/>
                  <a:pt x="5027" y="2793"/>
                </a:cubicBezTo>
                <a:cubicBezTo>
                  <a:pt x="4977" y="2791"/>
                  <a:pt x="4926" y="2793"/>
                  <a:pt x="4877" y="2799"/>
                </a:cubicBezTo>
                <a:cubicBezTo>
                  <a:pt x="4841" y="2804"/>
                  <a:pt x="4835" y="2793"/>
                  <a:pt x="4797" y="2807"/>
                </a:cubicBezTo>
                <a:cubicBezTo>
                  <a:pt x="4778" y="2814"/>
                  <a:pt x="4731" y="2789"/>
                  <a:pt x="4697" y="2795"/>
                </a:cubicBezTo>
                <a:cubicBezTo>
                  <a:pt x="4666" y="2803"/>
                  <a:pt x="4633" y="2805"/>
                  <a:pt x="4601" y="2799"/>
                </a:cubicBezTo>
                <a:cubicBezTo>
                  <a:pt x="4596" y="2807"/>
                  <a:pt x="4588" y="2815"/>
                  <a:pt x="4574" y="2810"/>
                </a:cubicBezTo>
                <a:cubicBezTo>
                  <a:pt x="4553" y="2799"/>
                  <a:pt x="4524" y="2796"/>
                  <a:pt x="4499" y="2802"/>
                </a:cubicBezTo>
                <a:cubicBezTo>
                  <a:pt x="4464" y="2809"/>
                  <a:pt x="4428" y="2812"/>
                  <a:pt x="4392" y="2812"/>
                </a:cubicBezTo>
                <a:cubicBezTo>
                  <a:pt x="4383" y="2812"/>
                  <a:pt x="4394" y="2797"/>
                  <a:pt x="4374" y="2806"/>
                </a:cubicBezTo>
                <a:cubicBezTo>
                  <a:pt x="4366" y="2809"/>
                  <a:pt x="4277" y="2808"/>
                  <a:pt x="4292" y="2820"/>
                </a:cubicBezTo>
                <a:cubicBezTo>
                  <a:pt x="4267" y="2816"/>
                  <a:pt x="4242" y="2816"/>
                  <a:pt x="4217" y="2820"/>
                </a:cubicBezTo>
                <a:cubicBezTo>
                  <a:pt x="4194" y="2827"/>
                  <a:pt x="4201" y="2817"/>
                  <a:pt x="4169" y="2816"/>
                </a:cubicBezTo>
                <a:cubicBezTo>
                  <a:pt x="4137" y="2815"/>
                  <a:pt x="4126" y="2835"/>
                  <a:pt x="4091" y="2823"/>
                </a:cubicBezTo>
                <a:cubicBezTo>
                  <a:pt x="4073" y="2828"/>
                  <a:pt x="4049" y="2828"/>
                  <a:pt x="4041" y="2842"/>
                </a:cubicBezTo>
                <a:cubicBezTo>
                  <a:pt x="4029" y="2819"/>
                  <a:pt x="3959" y="2825"/>
                  <a:pt x="3937" y="2828"/>
                </a:cubicBezTo>
                <a:cubicBezTo>
                  <a:pt x="3901" y="2833"/>
                  <a:pt x="3845" y="2822"/>
                  <a:pt x="3812" y="2819"/>
                </a:cubicBezTo>
                <a:cubicBezTo>
                  <a:pt x="3780" y="2815"/>
                  <a:pt x="3660" y="2802"/>
                  <a:pt x="3639" y="2822"/>
                </a:cubicBezTo>
                <a:cubicBezTo>
                  <a:pt x="3617" y="2843"/>
                  <a:pt x="3613" y="2827"/>
                  <a:pt x="3585" y="2821"/>
                </a:cubicBezTo>
                <a:cubicBezTo>
                  <a:pt x="3565" y="2817"/>
                  <a:pt x="3552" y="2835"/>
                  <a:pt x="3531" y="2828"/>
                </a:cubicBezTo>
                <a:cubicBezTo>
                  <a:pt x="3505" y="2822"/>
                  <a:pt x="3477" y="2820"/>
                  <a:pt x="3450" y="2824"/>
                </a:cubicBezTo>
                <a:cubicBezTo>
                  <a:pt x="3395" y="2828"/>
                  <a:pt x="3350" y="2811"/>
                  <a:pt x="3294" y="2815"/>
                </a:cubicBezTo>
                <a:cubicBezTo>
                  <a:pt x="3268" y="2817"/>
                  <a:pt x="3243" y="2820"/>
                  <a:pt x="3215" y="2823"/>
                </a:cubicBezTo>
                <a:cubicBezTo>
                  <a:pt x="3188" y="2825"/>
                  <a:pt x="3173" y="2818"/>
                  <a:pt x="3146" y="2818"/>
                </a:cubicBezTo>
                <a:cubicBezTo>
                  <a:pt x="3127" y="2818"/>
                  <a:pt x="3080" y="2811"/>
                  <a:pt x="3077" y="2828"/>
                </a:cubicBezTo>
                <a:cubicBezTo>
                  <a:pt x="3092" y="2867"/>
                  <a:pt x="3118" y="2848"/>
                  <a:pt x="3156" y="2849"/>
                </a:cubicBezTo>
                <a:cubicBezTo>
                  <a:pt x="3195" y="2850"/>
                  <a:pt x="3233" y="2856"/>
                  <a:pt x="3272" y="2858"/>
                </a:cubicBezTo>
                <a:cubicBezTo>
                  <a:pt x="3312" y="2862"/>
                  <a:pt x="3352" y="2859"/>
                  <a:pt x="3390" y="2849"/>
                </a:cubicBezTo>
                <a:cubicBezTo>
                  <a:pt x="3394" y="2854"/>
                  <a:pt x="3396" y="2859"/>
                  <a:pt x="3398" y="2863"/>
                </a:cubicBezTo>
                <a:cubicBezTo>
                  <a:pt x="3414" y="2863"/>
                  <a:pt x="3430" y="2863"/>
                  <a:pt x="3447" y="2863"/>
                </a:cubicBezTo>
                <a:cubicBezTo>
                  <a:pt x="3462" y="2865"/>
                  <a:pt x="3478" y="2862"/>
                  <a:pt x="3492" y="2857"/>
                </a:cubicBezTo>
                <a:lnTo>
                  <a:pt x="3502" y="2871"/>
                </a:lnTo>
                <a:cubicBezTo>
                  <a:pt x="3518" y="2874"/>
                  <a:pt x="3636" y="2873"/>
                  <a:pt x="3641" y="2867"/>
                </a:cubicBezTo>
                <a:cubicBezTo>
                  <a:pt x="3656" y="2871"/>
                  <a:pt x="3638" y="2883"/>
                  <a:pt x="3656" y="2885"/>
                </a:cubicBezTo>
                <a:cubicBezTo>
                  <a:pt x="3664" y="2862"/>
                  <a:pt x="3822" y="2871"/>
                  <a:pt x="3845" y="2880"/>
                </a:cubicBezTo>
                <a:cubicBezTo>
                  <a:pt x="3826" y="2892"/>
                  <a:pt x="3783" y="2891"/>
                  <a:pt x="3741" y="2889"/>
                </a:cubicBezTo>
                <a:cubicBezTo>
                  <a:pt x="3714" y="2887"/>
                  <a:pt x="3720" y="2896"/>
                  <a:pt x="3746" y="2898"/>
                </a:cubicBezTo>
                <a:cubicBezTo>
                  <a:pt x="3810" y="2904"/>
                  <a:pt x="3874" y="2908"/>
                  <a:pt x="3938" y="2911"/>
                </a:cubicBezTo>
                <a:cubicBezTo>
                  <a:pt x="4031" y="2915"/>
                  <a:pt x="4125" y="2904"/>
                  <a:pt x="4217" y="2913"/>
                </a:cubicBezTo>
                <a:cubicBezTo>
                  <a:pt x="4244" y="2895"/>
                  <a:pt x="4391" y="2909"/>
                  <a:pt x="4431" y="2911"/>
                </a:cubicBezTo>
                <a:cubicBezTo>
                  <a:pt x="4495" y="2921"/>
                  <a:pt x="4586" y="2910"/>
                  <a:pt x="4656" y="2911"/>
                </a:cubicBezTo>
                <a:cubicBezTo>
                  <a:pt x="4811" y="2915"/>
                  <a:pt x="4964" y="2905"/>
                  <a:pt x="5121" y="2906"/>
                </a:cubicBezTo>
                <a:cubicBezTo>
                  <a:pt x="5277" y="2908"/>
                  <a:pt x="5434" y="2900"/>
                  <a:pt x="5587" y="2896"/>
                </a:cubicBezTo>
                <a:cubicBezTo>
                  <a:pt x="5620" y="2894"/>
                  <a:pt x="5653" y="2894"/>
                  <a:pt x="5686" y="2897"/>
                </a:cubicBezTo>
                <a:cubicBezTo>
                  <a:pt x="5718" y="2899"/>
                  <a:pt x="5754" y="2888"/>
                  <a:pt x="5785" y="2897"/>
                </a:cubicBezTo>
                <a:cubicBezTo>
                  <a:pt x="5824" y="2883"/>
                  <a:pt x="5870" y="2890"/>
                  <a:pt x="5908" y="2892"/>
                </a:cubicBezTo>
                <a:cubicBezTo>
                  <a:pt x="5946" y="2894"/>
                  <a:pt x="5974" y="2884"/>
                  <a:pt x="6010" y="2886"/>
                </a:cubicBezTo>
                <a:cubicBezTo>
                  <a:pt x="6060" y="2889"/>
                  <a:pt x="6107" y="2878"/>
                  <a:pt x="6156" y="2879"/>
                </a:cubicBezTo>
                <a:cubicBezTo>
                  <a:pt x="6183" y="2868"/>
                  <a:pt x="6216" y="2882"/>
                  <a:pt x="6244" y="2879"/>
                </a:cubicBezTo>
                <a:cubicBezTo>
                  <a:pt x="6267" y="2876"/>
                  <a:pt x="6291" y="2876"/>
                  <a:pt x="6314" y="2878"/>
                </a:cubicBezTo>
                <a:cubicBezTo>
                  <a:pt x="6340" y="2880"/>
                  <a:pt x="6362" y="2866"/>
                  <a:pt x="6388" y="2868"/>
                </a:cubicBezTo>
                <a:cubicBezTo>
                  <a:pt x="6508" y="2878"/>
                  <a:pt x="6664" y="2847"/>
                  <a:pt x="6796" y="2868"/>
                </a:cubicBezTo>
                <a:cubicBezTo>
                  <a:pt x="6836" y="2836"/>
                  <a:pt x="6917" y="2863"/>
                  <a:pt x="6966" y="2852"/>
                </a:cubicBezTo>
                <a:cubicBezTo>
                  <a:pt x="6993" y="2846"/>
                  <a:pt x="7016" y="2852"/>
                  <a:pt x="7043" y="2849"/>
                </a:cubicBezTo>
                <a:cubicBezTo>
                  <a:pt x="7078" y="2845"/>
                  <a:pt x="7113" y="2850"/>
                  <a:pt x="7147" y="2847"/>
                </a:cubicBezTo>
                <a:lnTo>
                  <a:pt x="7147" y="2847"/>
                </a:lnTo>
                <a:cubicBezTo>
                  <a:pt x="7283" y="2835"/>
                  <a:pt x="7427" y="2840"/>
                  <a:pt x="7570" y="2825"/>
                </a:cubicBezTo>
                <a:cubicBezTo>
                  <a:pt x="7570" y="2793"/>
                  <a:pt x="7366" y="2840"/>
                  <a:pt x="7350" y="2811"/>
                </a:cubicBezTo>
                <a:cubicBezTo>
                  <a:pt x="7346" y="2828"/>
                  <a:pt x="7207" y="2818"/>
                  <a:pt x="7201" y="2815"/>
                </a:cubicBezTo>
                <a:lnTo>
                  <a:pt x="7192" y="2823"/>
                </a:lnTo>
                <a:cubicBezTo>
                  <a:pt x="7182" y="2813"/>
                  <a:pt x="7162" y="2808"/>
                  <a:pt x="7145" y="2812"/>
                </a:cubicBezTo>
                <a:cubicBezTo>
                  <a:pt x="7113" y="2818"/>
                  <a:pt x="7083" y="2808"/>
                  <a:pt x="7049" y="2812"/>
                </a:cubicBezTo>
                <a:cubicBezTo>
                  <a:pt x="7026" y="2814"/>
                  <a:pt x="6919" y="2822"/>
                  <a:pt x="6910" y="2804"/>
                </a:cubicBezTo>
                <a:cubicBezTo>
                  <a:pt x="6924" y="2800"/>
                  <a:pt x="6920" y="2796"/>
                  <a:pt x="6926" y="2792"/>
                </a:cubicBezTo>
                <a:cubicBezTo>
                  <a:pt x="6906" y="2791"/>
                  <a:pt x="6894" y="2797"/>
                  <a:pt x="6897" y="2811"/>
                </a:cubicBezTo>
                <a:cubicBezTo>
                  <a:pt x="6884" y="2817"/>
                  <a:pt x="6866" y="2802"/>
                  <a:pt x="6863" y="2820"/>
                </a:cubicBezTo>
                <a:cubicBezTo>
                  <a:pt x="6855" y="2820"/>
                  <a:pt x="6846" y="2822"/>
                  <a:pt x="6840" y="2826"/>
                </a:cubicBezTo>
                <a:cubicBezTo>
                  <a:pt x="6817" y="2830"/>
                  <a:pt x="6793" y="2824"/>
                  <a:pt x="6779" y="2811"/>
                </a:cubicBezTo>
                <a:cubicBezTo>
                  <a:pt x="6778" y="2810"/>
                  <a:pt x="6739" y="2793"/>
                  <a:pt x="6746" y="2806"/>
                </a:cubicBezTo>
                <a:cubicBezTo>
                  <a:pt x="6783" y="2813"/>
                  <a:pt x="6778" y="2823"/>
                  <a:pt x="6740" y="2827"/>
                </a:cubicBezTo>
                <a:cubicBezTo>
                  <a:pt x="6747" y="2827"/>
                  <a:pt x="6694" y="2798"/>
                  <a:pt x="6688" y="2793"/>
                </a:cubicBezTo>
                <a:cubicBezTo>
                  <a:pt x="6684" y="2804"/>
                  <a:pt x="6608" y="2797"/>
                  <a:pt x="6586" y="2804"/>
                </a:cubicBezTo>
                <a:cubicBezTo>
                  <a:pt x="6576" y="2818"/>
                  <a:pt x="6706" y="2811"/>
                  <a:pt x="6712" y="2818"/>
                </a:cubicBezTo>
                <a:cubicBezTo>
                  <a:pt x="6718" y="2825"/>
                  <a:pt x="6594" y="2840"/>
                  <a:pt x="6577" y="2840"/>
                </a:cubicBezTo>
                <a:cubicBezTo>
                  <a:pt x="6445" y="2846"/>
                  <a:pt x="6287" y="2831"/>
                  <a:pt x="6159" y="2846"/>
                </a:cubicBezTo>
                <a:cubicBezTo>
                  <a:pt x="6016" y="2863"/>
                  <a:pt x="5861" y="2858"/>
                  <a:pt x="5715" y="2860"/>
                </a:cubicBezTo>
                <a:cubicBezTo>
                  <a:pt x="5673" y="2861"/>
                  <a:pt x="5318" y="2874"/>
                  <a:pt x="5318" y="2863"/>
                </a:cubicBezTo>
                <a:cubicBezTo>
                  <a:pt x="5367" y="2850"/>
                  <a:pt x="5417" y="2859"/>
                  <a:pt x="5463" y="2841"/>
                </a:cubicBezTo>
                <a:cubicBezTo>
                  <a:pt x="5499" y="2827"/>
                  <a:pt x="5566" y="2835"/>
                  <a:pt x="5605" y="2840"/>
                </a:cubicBezTo>
                <a:cubicBezTo>
                  <a:pt x="5602" y="2848"/>
                  <a:pt x="5581" y="2847"/>
                  <a:pt x="5573" y="2850"/>
                </a:cubicBezTo>
                <a:cubicBezTo>
                  <a:pt x="5610" y="2854"/>
                  <a:pt x="5633" y="2855"/>
                  <a:pt x="5623" y="2841"/>
                </a:cubicBezTo>
                <a:cubicBezTo>
                  <a:pt x="5658" y="2822"/>
                  <a:pt x="5698" y="2855"/>
                  <a:pt x="5732" y="2843"/>
                </a:cubicBezTo>
                <a:cubicBezTo>
                  <a:pt x="5766" y="2831"/>
                  <a:pt x="5774" y="2843"/>
                  <a:pt x="5812" y="2843"/>
                </a:cubicBezTo>
                <a:cubicBezTo>
                  <a:pt x="5849" y="2843"/>
                  <a:pt x="5887" y="2832"/>
                  <a:pt x="5930" y="2835"/>
                </a:cubicBezTo>
                <a:cubicBezTo>
                  <a:pt x="5965" y="2837"/>
                  <a:pt x="6001" y="2833"/>
                  <a:pt x="6039" y="2836"/>
                </a:cubicBezTo>
                <a:cubicBezTo>
                  <a:pt x="6045" y="2829"/>
                  <a:pt x="6087" y="2830"/>
                  <a:pt x="6096" y="2830"/>
                </a:cubicBezTo>
                <a:lnTo>
                  <a:pt x="6172" y="2826"/>
                </a:lnTo>
                <a:cubicBezTo>
                  <a:pt x="6196" y="2826"/>
                  <a:pt x="6295" y="2811"/>
                  <a:pt x="6303" y="2826"/>
                </a:cubicBezTo>
                <a:cubicBezTo>
                  <a:pt x="6312" y="2814"/>
                  <a:pt x="6453" y="2817"/>
                  <a:pt x="6476" y="2814"/>
                </a:cubicBezTo>
                <a:cubicBezTo>
                  <a:pt x="6499" y="2810"/>
                  <a:pt x="6542" y="2818"/>
                  <a:pt x="6563" y="2810"/>
                </a:cubicBezTo>
                <a:cubicBezTo>
                  <a:pt x="6594" y="2799"/>
                  <a:pt x="6534" y="2797"/>
                  <a:pt x="6526" y="2797"/>
                </a:cubicBezTo>
                <a:lnTo>
                  <a:pt x="6526" y="2797"/>
                </a:lnTo>
                <a:lnTo>
                  <a:pt x="6526" y="2797"/>
                </a:lnTo>
                <a:cubicBezTo>
                  <a:pt x="6526" y="2797"/>
                  <a:pt x="6526" y="2797"/>
                  <a:pt x="6526" y="2797"/>
                </a:cubicBezTo>
                <a:lnTo>
                  <a:pt x="6526" y="2797"/>
                </a:lnTo>
                <a:lnTo>
                  <a:pt x="6523" y="2798"/>
                </a:lnTo>
                <a:cubicBezTo>
                  <a:pt x="6486" y="2799"/>
                  <a:pt x="6392" y="2810"/>
                  <a:pt x="6368" y="2794"/>
                </a:cubicBezTo>
                <a:cubicBezTo>
                  <a:pt x="6334" y="2804"/>
                  <a:pt x="6291" y="2791"/>
                  <a:pt x="6256" y="2794"/>
                </a:cubicBezTo>
                <a:cubicBezTo>
                  <a:pt x="6243" y="2801"/>
                  <a:pt x="6226" y="2808"/>
                  <a:pt x="6211" y="2798"/>
                </a:cubicBezTo>
                <a:cubicBezTo>
                  <a:pt x="6211" y="2803"/>
                  <a:pt x="6209" y="2808"/>
                  <a:pt x="6209" y="2814"/>
                </a:cubicBezTo>
                <a:cubicBezTo>
                  <a:pt x="6195" y="2815"/>
                  <a:pt x="6191" y="2793"/>
                  <a:pt x="6163" y="2793"/>
                </a:cubicBezTo>
                <a:lnTo>
                  <a:pt x="6082" y="2793"/>
                </a:lnTo>
                <a:cubicBezTo>
                  <a:pt x="6023" y="2794"/>
                  <a:pt x="5961" y="2794"/>
                  <a:pt x="5901" y="2797"/>
                </a:cubicBezTo>
                <a:cubicBezTo>
                  <a:pt x="5868" y="2800"/>
                  <a:pt x="5836" y="2803"/>
                  <a:pt x="5805" y="2809"/>
                </a:cubicBezTo>
                <a:cubicBezTo>
                  <a:pt x="5795" y="2798"/>
                  <a:pt x="5780" y="2791"/>
                  <a:pt x="5763" y="2798"/>
                </a:cubicBezTo>
                <a:cubicBezTo>
                  <a:pt x="5744" y="2796"/>
                  <a:pt x="5725" y="2794"/>
                  <a:pt x="5705" y="2793"/>
                </a:cubicBezTo>
                <a:cubicBezTo>
                  <a:pt x="5682" y="2792"/>
                  <a:pt x="5645" y="2784"/>
                  <a:pt x="5632" y="2802"/>
                </a:cubicBezTo>
                <a:cubicBezTo>
                  <a:pt x="5582" y="2800"/>
                  <a:pt x="5534" y="2778"/>
                  <a:pt x="5486" y="2791"/>
                </a:cubicBezTo>
                <a:cubicBezTo>
                  <a:pt x="5454" y="2792"/>
                  <a:pt x="5423" y="2791"/>
                  <a:pt x="5392" y="2787"/>
                </a:cubicBezTo>
                <a:close/>
                <a:moveTo>
                  <a:pt x="10657" y="2787"/>
                </a:moveTo>
                <a:cubicBezTo>
                  <a:pt x="10662" y="2792"/>
                  <a:pt x="10675" y="2792"/>
                  <a:pt x="10678" y="2801"/>
                </a:cubicBezTo>
                <a:cubicBezTo>
                  <a:pt x="10675" y="2800"/>
                  <a:pt x="10650" y="2813"/>
                  <a:pt x="10657" y="2787"/>
                </a:cubicBezTo>
                <a:close/>
                <a:moveTo>
                  <a:pt x="9996" y="2779"/>
                </a:moveTo>
                <a:cubicBezTo>
                  <a:pt x="10009" y="2779"/>
                  <a:pt x="10021" y="2786"/>
                  <a:pt x="10028" y="2791"/>
                </a:cubicBezTo>
                <a:cubicBezTo>
                  <a:pt x="10032" y="2795"/>
                  <a:pt x="10027" y="2798"/>
                  <a:pt x="10022" y="2797"/>
                </a:cubicBezTo>
                <a:cubicBezTo>
                  <a:pt x="10000" y="2797"/>
                  <a:pt x="9971" y="2793"/>
                  <a:pt x="9990" y="2780"/>
                </a:cubicBezTo>
                <a:cubicBezTo>
                  <a:pt x="9992" y="2780"/>
                  <a:pt x="9994" y="2779"/>
                  <a:pt x="9996" y="2779"/>
                </a:cubicBezTo>
                <a:close/>
                <a:moveTo>
                  <a:pt x="13039" y="2762"/>
                </a:moveTo>
                <a:cubicBezTo>
                  <a:pt x="13041" y="2762"/>
                  <a:pt x="13044" y="2762"/>
                  <a:pt x="13047" y="2762"/>
                </a:cubicBezTo>
                <a:cubicBezTo>
                  <a:pt x="13072" y="2763"/>
                  <a:pt x="13098" y="2765"/>
                  <a:pt x="13097" y="2769"/>
                </a:cubicBezTo>
                <a:cubicBezTo>
                  <a:pt x="13097" y="2769"/>
                  <a:pt x="13028" y="2781"/>
                  <a:pt x="13010" y="2769"/>
                </a:cubicBezTo>
                <a:cubicBezTo>
                  <a:pt x="13002" y="2764"/>
                  <a:pt x="13018" y="2762"/>
                  <a:pt x="13039" y="2762"/>
                </a:cubicBezTo>
                <a:close/>
                <a:moveTo>
                  <a:pt x="2278" y="2757"/>
                </a:moveTo>
                <a:cubicBezTo>
                  <a:pt x="2268" y="2757"/>
                  <a:pt x="2257" y="2758"/>
                  <a:pt x="2253" y="2758"/>
                </a:cubicBezTo>
                <a:cubicBezTo>
                  <a:pt x="2265" y="2765"/>
                  <a:pt x="2282" y="2767"/>
                  <a:pt x="2296" y="2762"/>
                </a:cubicBezTo>
                <a:lnTo>
                  <a:pt x="2297" y="2761"/>
                </a:lnTo>
                <a:cubicBezTo>
                  <a:pt x="2297" y="2758"/>
                  <a:pt x="2288" y="2757"/>
                  <a:pt x="2278" y="2757"/>
                </a:cubicBezTo>
                <a:close/>
                <a:moveTo>
                  <a:pt x="2374" y="2756"/>
                </a:moveTo>
                <a:cubicBezTo>
                  <a:pt x="2361" y="2760"/>
                  <a:pt x="2337" y="2756"/>
                  <a:pt x="2332" y="2767"/>
                </a:cubicBezTo>
                <a:lnTo>
                  <a:pt x="2340" y="2767"/>
                </a:lnTo>
                <a:lnTo>
                  <a:pt x="2341" y="2766"/>
                </a:lnTo>
                <a:cubicBezTo>
                  <a:pt x="2348" y="2764"/>
                  <a:pt x="2369" y="2764"/>
                  <a:pt x="2374" y="2756"/>
                </a:cubicBezTo>
                <a:close/>
                <a:moveTo>
                  <a:pt x="13182" y="2756"/>
                </a:moveTo>
                <a:cubicBezTo>
                  <a:pt x="13193" y="2756"/>
                  <a:pt x="13205" y="2756"/>
                  <a:pt x="13217" y="2756"/>
                </a:cubicBezTo>
                <a:cubicBezTo>
                  <a:pt x="13261" y="2756"/>
                  <a:pt x="13303" y="2755"/>
                  <a:pt x="13303" y="2760"/>
                </a:cubicBezTo>
                <a:cubicBezTo>
                  <a:pt x="13304" y="2770"/>
                  <a:pt x="13183" y="2767"/>
                  <a:pt x="13123" y="2769"/>
                </a:cubicBezTo>
                <a:cubicBezTo>
                  <a:pt x="13120" y="2757"/>
                  <a:pt x="13148" y="2756"/>
                  <a:pt x="13182" y="2756"/>
                </a:cubicBezTo>
                <a:close/>
                <a:moveTo>
                  <a:pt x="2394" y="2754"/>
                </a:moveTo>
                <a:cubicBezTo>
                  <a:pt x="2388" y="2755"/>
                  <a:pt x="2384" y="2756"/>
                  <a:pt x="2384" y="2760"/>
                </a:cubicBezTo>
                <a:cubicBezTo>
                  <a:pt x="2387" y="2771"/>
                  <a:pt x="2408" y="2765"/>
                  <a:pt x="2408" y="2756"/>
                </a:cubicBezTo>
                <a:lnTo>
                  <a:pt x="2409" y="2755"/>
                </a:lnTo>
                <a:cubicBezTo>
                  <a:pt x="2405" y="2755"/>
                  <a:pt x="2399" y="2754"/>
                  <a:pt x="2394" y="2754"/>
                </a:cubicBezTo>
                <a:close/>
                <a:moveTo>
                  <a:pt x="2210" y="2749"/>
                </a:moveTo>
                <a:lnTo>
                  <a:pt x="2197" y="2755"/>
                </a:lnTo>
                <a:lnTo>
                  <a:pt x="2197" y="2755"/>
                </a:lnTo>
                <a:lnTo>
                  <a:pt x="2196" y="2756"/>
                </a:lnTo>
                <a:lnTo>
                  <a:pt x="2197" y="2755"/>
                </a:lnTo>
                <a:lnTo>
                  <a:pt x="2222" y="2760"/>
                </a:lnTo>
                <a:cubicBezTo>
                  <a:pt x="2220" y="2756"/>
                  <a:pt x="2215" y="2751"/>
                  <a:pt x="2210" y="2749"/>
                </a:cubicBezTo>
                <a:close/>
                <a:moveTo>
                  <a:pt x="12174" y="2748"/>
                </a:moveTo>
                <a:cubicBezTo>
                  <a:pt x="12156" y="2748"/>
                  <a:pt x="12137" y="2749"/>
                  <a:pt x="12119" y="2752"/>
                </a:cubicBezTo>
                <a:lnTo>
                  <a:pt x="12166" y="2759"/>
                </a:lnTo>
                <a:lnTo>
                  <a:pt x="12166" y="2759"/>
                </a:lnTo>
                <a:lnTo>
                  <a:pt x="12169" y="2759"/>
                </a:lnTo>
                <a:lnTo>
                  <a:pt x="12166" y="2759"/>
                </a:lnTo>
                <a:lnTo>
                  <a:pt x="12200" y="2762"/>
                </a:lnTo>
                <a:cubicBezTo>
                  <a:pt x="12213" y="2764"/>
                  <a:pt x="12224" y="2764"/>
                  <a:pt x="12229" y="2752"/>
                </a:cubicBezTo>
                <a:cubicBezTo>
                  <a:pt x="12211" y="2749"/>
                  <a:pt x="12193" y="2748"/>
                  <a:pt x="12174" y="2748"/>
                </a:cubicBezTo>
                <a:close/>
                <a:moveTo>
                  <a:pt x="13586" y="2745"/>
                </a:moveTo>
                <a:cubicBezTo>
                  <a:pt x="13586" y="2745"/>
                  <a:pt x="13615" y="2747"/>
                  <a:pt x="13598" y="2755"/>
                </a:cubicBezTo>
                <a:cubicBezTo>
                  <a:pt x="13580" y="2763"/>
                  <a:pt x="13539" y="2752"/>
                  <a:pt x="13513" y="2755"/>
                </a:cubicBezTo>
                <a:cubicBezTo>
                  <a:pt x="13522" y="2739"/>
                  <a:pt x="13568" y="2752"/>
                  <a:pt x="13586" y="2745"/>
                </a:cubicBezTo>
                <a:close/>
                <a:moveTo>
                  <a:pt x="12287" y="2744"/>
                </a:moveTo>
                <a:cubicBezTo>
                  <a:pt x="12271" y="2743"/>
                  <a:pt x="12251" y="2753"/>
                  <a:pt x="12232" y="2747"/>
                </a:cubicBezTo>
                <a:lnTo>
                  <a:pt x="12244" y="2757"/>
                </a:lnTo>
                <a:lnTo>
                  <a:pt x="12242" y="2757"/>
                </a:lnTo>
                <a:lnTo>
                  <a:pt x="12245" y="2758"/>
                </a:lnTo>
                <a:lnTo>
                  <a:pt x="12244" y="2757"/>
                </a:lnTo>
                <a:lnTo>
                  <a:pt x="12308" y="2756"/>
                </a:lnTo>
                <a:cubicBezTo>
                  <a:pt x="12304" y="2749"/>
                  <a:pt x="12299" y="2746"/>
                  <a:pt x="12293" y="2744"/>
                </a:cubicBezTo>
                <a:cubicBezTo>
                  <a:pt x="12291" y="2744"/>
                  <a:pt x="12289" y="2744"/>
                  <a:pt x="12287" y="2744"/>
                </a:cubicBezTo>
                <a:close/>
                <a:moveTo>
                  <a:pt x="13651" y="2742"/>
                </a:moveTo>
                <a:cubicBezTo>
                  <a:pt x="13658" y="2742"/>
                  <a:pt x="13665" y="2743"/>
                  <a:pt x="13667" y="2747"/>
                </a:cubicBezTo>
                <a:cubicBezTo>
                  <a:pt x="13659" y="2753"/>
                  <a:pt x="13623" y="2748"/>
                  <a:pt x="13612" y="2747"/>
                </a:cubicBezTo>
                <a:cubicBezTo>
                  <a:pt x="13612" y="2747"/>
                  <a:pt x="13624" y="2744"/>
                  <a:pt x="13637" y="2742"/>
                </a:cubicBezTo>
                <a:cubicBezTo>
                  <a:pt x="13641" y="2742"/>
                  <a:pt x="13646" y="2742"/>
                  <a:pt x="13651" y="2742"/>
                </a:cubicBezTo>
                <a:close/>
                <a:moveTo>
                  <a:pt x="13747" y="2739"/>
                </a:moveTo>
                <a:cubicBezTo>
                  <a:pt x="13751" y="2739"/>
                  <a:pt x="13755" y="2739"/>
                  <a:pt x="13759" y="2739"/>
                </a:cubicBezTo>
                <a:cubicBezTo>
                  <a:pt x="13776" y="2739"/>
                  <a:pt x="13795" y="2741"/>
                  <a:pt x="13799" y="2742"/>
                </a:cubicBezTo>
                <a:cubicBezTo>
                  <a:pt x="13793" y="2749"/>
                  <a:pt x="13734" y="2747"/>
                  <a:pt x="13729" y="2742"/>
                </a:cubicBezTo>
                <a:cubicBezTo>
                  <a:pt x="13727" y="2740"/>
                  <a:pt x="13735" y="2739"/>
                  <a:pt x="13747" y="2739"/>
                </a:cubicBezTo>
                <a:close/>
                <a:moveTo>
                  <a:pt x="12461" y="2738"/>
                </a:moveTo>
                <a:cubicBezTo>
                  <a:pt x="12455" y="2738"/>
                  <a:pt x="12448" y="2738"/>
                  <a:pt x="12441" y="2738"/>
                </a:cubicBezTo>
                <a:cubicBezTo>
                  <a:pt x="12413" y="2740"/>
                  <a:pt x="12386" y="2744"/>
                  <a:pt x="12375" y="2746"/>
                </a:cubicBezTo>
                <a:cubicBezTo>
                  <a:pt x="12369" y="2747"/>
                  <a:pt x="12353" y="2744"/>
                  <a:pt x="12339" y="2743"/>
                </a:cubicBezTo>
                <a:lnTo>
                  <a:pt x="12320" y="2758"/>
                </a:lnTo>
                <a:lnTo>
                  <a:pt x="12315" y="2759"/>
                </a:lnTo>
                <a:lnTo>
                  <a:pt x="12318" y="2759"/>
                </a:lnTo>
                <a:lnTo>
                  <a:pt x="12320" y="2758"/>
                </a:lnTo>
                <a:lnTo>
                  <a:pt x="12356" y="2752"/>
                </a:lnTo>
                <a:cubicBezTo>
                  <a:pt x="12407" y="2751"/>
                  <a:pt x="12482" y="2763"/>
                  <a:pt x="12508" y="2744"/>
                </a:cubicBezTo>
                <a:cubicBezTo>
                  <a:pt x="12499" y="2739"/>
                  <a:pt x="12481" y="2737"/>
                  <a:pt x="12461" y="2738"/>
                </a:cubicBezTo>
                <a:close/>
                <a:moveTo>
                  <a:pt x="13839" y="2734"/>
                </a:moveTo>
                <a:cubicBezTo>
                  <a:pt x="13899" y="2740"/>
                  <a:pt x="13836" y="2743"/>
                  <a:pt x="13827" y="2742"/>
                </a:cubicBezTo>
                <a:cubicBezTo>
                  <a:pt x="13823" y="2736"/>
                  <a:pt x="13835" y="2734"/>
                  <a:pt x="13839" y="2734"/>
                </a:cubicBezTo>
                <a:close/>
                <a:moveTo>
                  <a:pt x="11523" y="2724"/>
                </a:moveTo>
                <a:cubicBezTo>
                  <a:pt x="11517" y="2725"/>
                  <a:pt x="11510" y="2731"/>
                  <a:pt x="11515" y="2734"/>
                </a:cubicBezTo>
                <a:lnTo>
                  <a:pt x="11523" y="2734"/>
                </a:lnTo>
                <a:cubicBezTo>
                  <a:pt x="11525" y="2731"/>
                  <a:pt x="11534" y="2731"/>
                  <a:pt x="11528" y="2725"/>
                </a:cubicBezTo>
                <a:cubicBezTo>
                  <a:pt x="11527" y="2724"/>
                  <a:pt x="11525" y="2724"/>
                  <a:pt x="11523" y="2724"/>
                </a:cubicBezTo>
                <a:close/>
                <a:moveTo>
                  <a:pt x="10660" y="2662"/>
                </a:moveTo>
                <a:cubicBezTo>
                  <a:pt x="10657" y="2662"/>
                  <a:pt x="10654" y="2664"/>
                  <a:pt x="10653" y="2667"/>
                </a:cubicBezTo>
                <a:cubicBezTo>
                  <a:pt x="10652" y="2670"/>
                  <a:pt x="10655" y="2674"/>
                  <a:pt x="10660" y="2674"/>
                </a:cubicBezTo>
                <a:lnTo>
                  <a:pt x="10660" y="2662"/>
                </a:lnTo>
                <a:close/>
                <a:moveTo>
                  <a:pt x="14365" y="2654"/>
                </a:moveTo>
                <a:cubicBezTo>
                  <a:pt x="14365" y="2655"/>
                  <a:pt x="14353" y="2654"/>
                  <a:pt x="14344" y="2655"/>
                </a:cubicBezTo>
                <a:lnTo>
                  <a:pt x="14336" y="2665"/>
                </a:lnTo>
                <a:lnTo>
                  <a:pt x="14334" y="2665"/>
                </a:lnTo>
                <a:lnTo>
                  <a:pt x="14336" y="2665"/>
                </a:lnTo>
                <a:lnTo>
                  <a:pt x="14336" y="2665"/>
                </a:lnTo>
                <a:lnTo>
                  <a:pt x="14365" y="2668"/>
                </a:lnTo>
                <a:cubicBezTo>
                  <a:pt x="14375" y="2666"/>
                  <a:pt x="14383" y="2662"/>
                  <a:pt x="14388" y="2662"/>
                </a:cubicBezTo>
                <a:cubicBezTo>
                  <a:pt x="14383" y="2660"/>
                  <a:pt x="14381" y="2654"/>
                  <a:pt x="14365" y="2654"/>
                </a:cubicBezTo>
                <a:close/>
                <a:moveTo>
                  <a:pt x="14452" y="2647"/>
                </a:moveTo>
                <a:cubicBezTo>
                  <a:pt x="14449" y="2647"/>
                  <a:pt x="14446" y="2648"/>
                  <a:pt x="14443" y="2649"/>
                </a:cubicBezTo>
                <a:cubicBezTo>
                  <a:pt x="14436" y="2651"/>
                  <a:pt x="14431" y="2656"/>
                  <a:pt x="14440" y="2660"/>
                </a:cubicBezTo>
                <a:lnTo>
                  <a:pt x="14460" y="2660"/>
                </a:lnTo>
                <a:lnTo>
                  <a:pt x="14458" y="2660"/>
                </a:lnTo>
                <a:cubicBezTo>
                  <a:pt x="14464" y="2660"/>
                  <a:pt x="14470" y="2656"/>
                  <a:pt x="14464" y="2652"/>
                </a:cubicBezTo>
                <a:cubicBezTo>
                  <a:pt x="14462" y="2649"/>
                  <a:pt x="14457" y="2647"/>
                  <a:pt x="14452" y="2647"/>
                </a:cubicBezTo>
                <a:close/>
                <a:moveTo>
                  <a:pt x="13633" y="2620"/>
                </a:moveTo>
                <a:cubicBezTo>
                  <a:pt x="13632" y="2620"/>
                  <a:pt x="13630" y="2621"/>
                  <a:pt x="13627" y="2622"/>
                </a:cubicBezTo>
                <a:lnTo>
                  <a:pt x="13634" y="2629"/>
                </a:lnTo>
                <a:lnTo>
                  <a:pt x="13633" y="2630"/>
                </a:lnTo>
                <a:lnTo>
                  <a:pt x="13635" y="2631"/>
                </a:lnTo>
                <a:lnTo>
                  <a:pt x="13634" y="2629"/>
                </a:lnTo>
                <a:lnTo>
                  <a:pt x="13635" y="2624"/>
                </a:lnTo>
                <a:cubicBezTo>
                  <a:pt x="13635" y="2622"/>
                  <a:pt x="13635" y="2621"/>
                  <a:pt x="13633" y="2620"/>
                </a:cubicBezTo>
                <a:close/>
                <a:moveTo>
                  <a:pt x="13747" y="2598"/>
                </a:moveTo>
                <a:cubicBezTo>
                  <a:pt x="13737" y="2597"/>
                  <a:pt x="13732" y="2602"/>
                  <a:pt x="13735" y="2609"/>
                </a:cubicBezTo>
                <a:lnTo>
                  <a:pt x="13745" y="2609"/>
                </a:lnTo>
                <a:lnTo>
                  <a:pt x="13743" y="2609"/>
                </a:lnTo>
                <a:cubicBezTo>
                  <a:pt x="13749" y="2607"/>
                  <a:pt x="13752" y="2603"/>
                  <a:pt x="13751" y="2599"/>
                </a:cubicBezTo>
                <a:cubicBezTo>
                  <a:pt x="13750" y="2598"/>
                  <a:pt x="13748" y="2598"/>
                  <a:pt x="13747" y="2598"/>
                </a:cubicBezTo>
                <a:close/>
                <a:moveTo>
                  <a:pt x="1192" y="2593"/>
                </a:moveTo>
                <a:cubicBezTo>
                  <a:pt x="1179" y="2594"/>
                  <a:pt x="1161" y="2591"/>
                  <a:pt x="1164" y="2602"/>
                </a:cubicBezTo>
                <a:lnTo>
                  <a:pt x="1177" y="2602"/>
                </a:lnTo>
                <a:lnTo>
                  <a:pt x="1177" y="2602"/>
                </a:lnTo>
                <a:cubicBezTo>
                  <a:pt x="1185" y="2604"/>
                  <a:pt x="1192" y="2600"/>
                  <a:pt x="1192" y="2593"/>
                </a:cubicBezTo>
                <a:close/>
                <a:moveTo>
                  <a:pt x="1743" y="2513"/>
                </a:moveTo>
                <a:cubicBezTo>
                  <a:pt x="1742" y="2513"/>
                  <a:pt x="1741" y="2513"/>
                  <a:pt x="1740" y="2514"/>
                </a:cubicBezTo>
                <a:cubicBezTo>
                  <a:pt x="1736" y="2523"/>
                  <a:pt x="1745" y="2520"/>
                  <a:pt x="1748" y="2523"/>
                </a:cubicBezTo>
                <a:lnTo>
                  <a:pt x="1749" y="2523"/>
                </a:lnTo>
                <a:cubicBezTo>
                  <a:pt x="1755" y="2519"/>
                  <a:pt x="1751" y="2513"/>
                  <a:pt x="1743" y="2513"/>
                </a:cubicBezTo>
                <a:close/>
                <a:moveTo>
                  <a:pt x="1336" y="2506"/>
                </a:moveTo>
                <a:lnTo>
                  <a:pt x="1342" y="2513"/>
                </a:lnTo>
                <a:lnTo>
                  <a:pt x="1342" y="2514"/>
                </a:lnTo>
                <a:cubicBezTo>
                  <a:pt x="1345" y="2512"/>
                  <a:pt x="1346" y="2509"/>
                  <a:pt x="1344" y="2506"/>
                </a:cubicBezTo>
                <a:lnTo>
                  <a:pt x="1336" y="2506"/>
                </a:lnTo>
                <a:close/>
                <a:moveTo>
                  <a:pt x="1180" y="2492"/>
                </a:moveTo>
                <a:cubicBezTo>
                  <a:pt x="1175" y="2492"/>
                  <a:pt x="1169" y="2494"/>
                  <a:pt x="1166" y="2497"/>
                </a:cubicBezTo>
                <a:cubicBezTo>
                  <a:pt x="1170" y="2500"/>
                  <a:pt x="1176" y="2502"/>
                  <a:pt x="1181" y="2503"/>
                </a:cubicBezTo>
                <a:lnTo>
                  <a:pt x="1187" y="2494"/>
                </a:lnTo>
                <a:lnTo>
                  <a:pt x="1187" y="2494"/>
                </a:lnTo>
                <a:lnTo>
                  <a:pt x="1187" y="2494"/>
                </a:lnTo>
                <a:lnTo>
                  <a:pt x="1187" y="2494"/>
                </a:lnTo>
                <a:lnTo>
                  <a:pt x="1186" y="2494"/>
                </a:lnTo>
                <a:cubicBezTo>
                  <a:pt x="1184" y="2493"/>
                  <a:pt x="1182" y="2492"/>
                  <a:pt x="1180" y="2492"/>
                </a:cubicBezTo>
                <a:close/>
                <a:moveTo>
                  <a:pt x="1227" y="2464"/>
                </a:moveTo>
                <a:lnTo>
                  <a:pt x="1227" y="2464"/>
                </a:lnTo>
                <a:cubicBezTo>
                  <a:pt x="1227" y="2464"/>
                  <a:pt x="1238" y="2492"/>
                  <a:pt x="1251" y="2488"/>
                </a:cubicBezTo>
                <a:cubicBezTo>
                  <a:pt x="1264" y="2483"/>
                  <a:pt x="1238" y="2464"/>
                  <a:pt x="1227" y="2464"/>
                </a:cubicBezTo>
                <a:close/>
                <a:moveTo>
                  <a:pt x="14900" y="2307"/>
                </a:moveTo>
                <a:cubicBezTo>
                  <a:pt x="14882" y="2306"/>
                  <a:pt x="14866" y="2308"/>
                  <a:pt x="14856" y="2318"/>
                </a:cubicBezTo>
                <a:cubicBezTo>
                  <a:pt x="14884" y="2311"/>
                  <a:pt x="14926" y="2320"/>
                  <a:pt x="14952" y="2308"/>
                </a:cubicBezTo>
                <a:lnTo>
                  <a:pt x="14950" y="2307"/>
                </a:lnTo>
                <a:cubicBezTo>
                  <a:pt x="14935" y="2309"/>
                  <a:pt x="14917" y="2307"/>
                  <a:pt x="14900" y="2307"/>
                </a:cubicBezTo>
                <a:close/>
                <a:moveTo>
                  <a:pt x="330" y="2304"/>
                </a:moveTo>
                <a:cubicBezTo>
                  <a:pt x="343" y="2303"/>
                  <a:pt x="355" y="2308"/>
                  <a:pt x="361" y="2316"/>
                </a:cubicBezTo>
                <a:cubicBezTo>
                  <a:pt x="341" y="2343"/>
                  <a:pt x="296" y="2332"/>
                  <a:pt x="303" y="2316"/>
                </a:cubicBezTo>
                <a:cubicBezTo>
                  <a:pt x="306" y="2312"/>
                  <a:pt x="311" y="2308"/>
                  <a:pt x="318" y="2306"/>
                </a:cubicBezTo>
                <a:cubicBezTo>
                  <a:pt x="322" y="2305"/>
                  <a:pt x="326" y="2304"/>
                  <a:pt x="330" y="2304"/>
                </a:cubicBezTo>
                <a:close/>
                <a:moveTo>
                  <a:pt x="14653" y="2303"/>
                </a:moveTo>
                <a:cubicBezTo>
                  <a:pt x="14651" y="2303"/>
                  <a:pt x="14648" y="2303"/>
                  <a:pt x="14646" y="2303"/>
                </a:cubicBezTo>
                <a:cubicBezTo>
                  <a:pt x="14636" y="2303"/>
                  <a:pt x="14625" y="2305"/>
                  <a:pt x="14623" y="2304"/>
                </a:cubicBezTo>
                <a:cubicBezTo>
                  <a:pt x="14622" y="2307"/>
                  <a:pt x="14620" y="2309"/>
                  <a:pt x="14620" y="2311"/>
                </a:cubicBezTo>
                <a:lnTo>
                  <a:pt x="14620" y="2311"/>
                </a:lnTo>
                <a:cubicBezTo>
                  <a:pt x="14626" y="2311"/>
                  <a:pt x="14656" y="2322"/>
                  <a:pt x="14661" y="2310"/>
                </a:cubicBezTo>
                <a:cubicBezTo>
                  <a:pt x="14663" y="2305"/>
                  <a:pt x="14659" y="2303"/>
                  <a:pt x="14653" y="2303"/>
                </a:cubicBezTo>
                <a:close/>
                <a:moveTo>
                  <a:pt x="14694" y="2298"/>
                </a:moveTo>
                <a:cubicBezTo>
                  <a:pt x="14691" y="2298"/>
                  <a:pt x="14688" y="2300"/>
                  <a:pt x="14686" y="2303"/>
                </a:cubicBezTo>
                <a:lnTo>
                  <a:pt x="14694" y="2306"/>
                </a:lnTo>
                <a:lnTo>
                  <a:pt x="14694" y="2306"/>
                </a:lnTo>
                <a:lnTo>
                  <a:pt x="14694" y="2306"/>
                </a:lnTo>
                <a:lnTo>
                  <a:pt x="14694" y="2306"/>
                </a:lnTo>
                <a:lnTo>
                  <a:pt x="14710" y="2303"/>
                </a:lnTo>
                <a:cubicBezTo>
                  <a:pt x="14706" y="2301"/>
                  <a:pt x="14701" y="2299"/>
                  <a:pt x="14697" y="2298"/>
                </a:cubicBezTo>
                <a:cubicBezTo>
                  <a:pt x="14696" y="2298"/>
                  <a:pt x="14695" y="2298"/>
                  <a:pt x="14694" y="2298"/>
                </a:cubicBezTo>
                <a:close/>
                <a:moveTo>
                  <a:pt x="15041" y="2297"/>
                </a:moveTo>
                <a:cubicBezTo>
                  <a:pt x="15024" y="2296"/>
                  <a:pt x="15007" y="2298"/>
                  <a:pt x="14990" y="2300"/>
                </a:cubicBezTo>
                <a:cubicBezTo>
                  <a:pt x="14984" y="2313"/>
                  <a:pt x="15053" y="2309"/>
                  <a:pt x="15061" y="2298"/>
                </a:cubicBezTo>
                <a:lnTo>
                  <a:pt x="15059" y="2298"/>
                </a:lnTo>
                <a:cubicBezTo>
                  <a:pt x="15053" y="2297"/>
                  <a:pt x="15047" y="2297"/>
                  <a:pt x="15041" y="2297"/>
                </a:cubicBezTo>
                <a:close/>
                <a:moveTo>
                  <a:pt x="14799" y="2280"/>
                </a:moveTo>
                <a:cubicBezTo>
                  <a:pt x="14776" y="2280"/>
                  <a:pt x="14753" y="2282"/>
                  <a:pt x="14748" y="2294"/>
                </a:cubicBezTo>
                <a:lnTo>
                  <a:pt x="14748" y="2294"/>
                </a:lnTo>
                <a:cubicBezTo>
                  <a:pt x="14739" y="2315"/>
                  <a:pt x="14830" y="2305"/>
                  <a:pt x="14846" y="2288"/>
                </a:cubicBezTo>
                <a:cubicBezTo>
                  <a:pt x="14838" y="2280"/>
                  <a:pt x="14823" y="2281"/>
                  <a:pt x="14799" y="2280"/>
                </a:cubicBezTo>
                <a:close/>
                <a:moveTo>
                  <a:pt x="15590" y="2276"/>
                </a:moveTo>
                <a:cubicBezTo>
                  <a:pt x="15588" y="2276"/>
                  <a:pt x="15585" y="2276"/>
                  <a:pt x="15583" y="2276"/>
                </a:cubicBezTo>
                <a:cubicBezTo>
                  <a:pt x="15573" y="2277"/>
                  <a:pt x="15563" y="2281"/>
                  <a:pt x="15558" y="2285"/>
                </a:cubicBezTo>
                <a:cubicBezTo>
                  <a:pt x="15576" y="2281"/>
                  <a:pt x="15594" y="2294"/>
                  <a:pt x="15610" y="2283"/>
                </a:cubicBezTo>
                <a:lnTo>
                  <a:pt x="15608" y="2282"/>
                </a:lnTo>
                <a:cubicBezTo>
                  <a:pt x="15604" y="2278"/>
                  <a:pt x="15597" y="2276"/>
                  <a:pt x="15590" y="2276"/>
                </a:cubicBezTo>
                <a:close/>
                <a:moveTo>
                  <a:pt x="15655" y="2271"/>
                </a:moveTo>
                <a:cubicBezTo>
                  <a:pt x="15645" y="2270"/>
                  <a:pt x="15635" y="2272"/>
                  <a:pt x="15626" y="2275"/>
                </a:cubicBezTo>
                <a:cubicBezTo>
                  <a:pt x="15651" y="2271"/>
                  <a:pt x="15651" y="2284"/>
                  <a:pt x="15668" y="2273"/>
                </a:cubicBezTo>
                <a:lnTo>
                  <a:pt x="15665" y="2272"/>
                </a:lnTo>
                <a:cubicBezTo>
                  <a:pt x="15662" y="2271"/>
                  <a:pt x="15659" y="2271"/>
                  <a:pt x="15655" y="2271"/>
                </a:cubicBezTo>
                <a:close/>
                <a:moveTo>
                  <a:pt x="962" y="2220"/>
                </a:moveTo>
                <a:cubicBezTo>
                  <a:pt x="975" y="2219"/>
                  <a:pt x="987" y="2221"/>
                  <a:pt x="987" y="2227"/>
                </a:cubicBezTo>
                <a:cubicBezTo>
                  <a:pt x="987" y="2227"/>
                  <a:pt x="991" y="2240"/>
                  <a:pt x="968" y="2236"/>
                </a:cubicBezTo>
                <a:cubicBezTo>
                  <a:pt x="957" y="2235"/>
                  <a:pt x="946" y="2232"/>
                  <a:pt x="938" y="2227"/>
                </a:cubicBezTo>
                <a:cubicBezTo>
                  <a:pt x="938" y="2223"/>
                  <a:pt x="950" y="2220"/>
                  <a:pt x="962" y="2220"/>
                </a:cubicBezTo>
                <a:close/>
                <a:moveTo>
                  <a:pt x="156" y="2166"/>
                </a:moveTo>
                <a:cubicBezTo>
                  <a:pt x="177" y="2166"/>
                  <a:pt x="194" y="2173"/>
                  <a:pt x="183" y="2195"/>
                </a:cubicBezTo>
                <a:cubicBezTo>
                  <a:pt x="178" y="2210"/>
                  <a:pt x="163" y="2223"/>
                  <a:pt x="141" y="2229"/>
                </a:cubicBezTo>
                <a:cubicBezTo>
                  <a:pt x="134" y="2232"/>
                  <a:pt x="107" y="2238"/>
                  <a:pt x="105" y="2235"/>
                </a:cubicBezTo>
                <a:cubicBezTo>
                  <a:pt x="86" y="2219"/>
                  <a:pt x="97" y="2199"/>
                  <a:pt x="107" y="2179"/>
                </a:cubicBezTo>
                <a:cubicBezTo>
                  <a:pt x="111" y="2173"/>
                  <a:pt x="135" y="2166"/>
                  <a:pt x="156" y="2166"/>
                </a:cubicBezTo>
                <a:close/>
                <a:moveTo>
                  <a:pt x="317" y="2125"/>
                </a:moveTo>
                <a:cubicBezTo>
                  <a:pt x="330" y="2124"/>
                  <a:pt x="342" y="2126"/>
                  <a:pt x="342" y="2132"/>
                </a:cubicBezTo>
                <a:lnTo>
                  <a:pt x="294" y="2132"/>
                </a:lnTo>
                <a:cubicBezTo>
                  <a:pt x="294" y="2128"/>
                  <a:pt x="305" y="2126"/>
                  <a:pt x="317" y="2125"/>
                </a:cubicBezTo>
                <a:close/>
                <a:moveTo>
                  <a:pt x="393" y="2101"/>
                </a:moveTo>
                <a:cubicBezTo>
                  <a:pt x="404" y="2101"/>
                  <a:pt x="416" y="2102"/>
                  <a:pt x="418" y="2103"/>
                </a:cubicBezTo>
                <a:cubicBezTo>
                  <a:pt x="419" y="2110"/>
                  <a:pt x="375" y="2109"/>
                  <a:pt x="367" y="2107"/>
                </a:cubicBezTo>
                <a:cubicBezTo>
                  <a:pt x="370" y="2103"/>
                  <a:pt x="382" y="2101"/>
                  <a:pt x="393" y="2101"/>
                </a:cubicBezTo>
                <a:close/>
                <a:moveTo>
                  <a:pt x="15718" y="2054"/>
                </a:moveTo>
                <a:lnTo>
                  <a:pt x="15699" y="2060"/>
                </a:lnTo>
                <a:lnTo>
                  <a:pt x="15697" y="2060"/>
                </a:lnTo>
                <a:lnTo>
                  <a:pt x="15697" y="2061"/>
                </a:lnTo>
                <a:lnTo>
                  <a:pt x="15699" y="2060"/>
                </a:lnTo>
                <a:lnTo>
                  <a:pt x="15744" y="2059"/>
                </a:lnTo>
                <a:cubicBezTo>
                  <a:pt x="15737" y="2056"/>
                  <a:pt x="15727" y="2054"/>
                  <a:pt x="15718" y="2054"/>
                </a:cubicBezTo>
                <a:close/>
                <a:moveTo>
                  <a:pt x="16008" y="2042"/>
                </a:moveTo>
                <a:lnTo>
                  <a:pt x="15955" y="2060"/>
                </a:lnTo>
                <a:cubicBezTo>
                  <a:pt x="15958" y="2067"/>
                  <a:pt x="16024" y="2066"/>
                  <a:pt x="16029" y="2056"/>
                </a:cubicBezTo>
                <a:cubicBezTo>
                  <a:pt x="16035" y="2046"/>
                  <a:pt x="16008" y="2042"/>
                  <a:pt x="16008" y="2042"/>
                </a:cubicBezTo>
                <a:close/>
                <a:moveTo>
                  <a:pt x="16152" y="2013"/>
                </a:moveTo>
                <a:cubicBezTo>
                  <a:pt x="16136" y="2013"/>
                  <a:pt x="16118" y="2015"/>
                  <a:pt x="16106" y="2019"/>
                </a:cubicBezTo>
                <a:cubicBezTo>
                  <a:pt x="16096" y="2024"/>
                  <a:pt x="16090" y="2031"/>
                  <a:pt x="16089" y="2039"/>
                </a:cubicBezTo>
                <a:cubicBezTo>
                  <a:pt x="16101" y="2048"/>
                  <a:pt x="16202" y="2040"/>
                  <a:pt x="16202" y="2029"/>
                </a:cubicBezTo>
                <a:cubicBezTo>
                  <a:pt x="16204" y="2020"/>
                  <a:pt x="16188" y="2015"/>
                  <a:pt x="16168" y="2013"/>
                </a:cubicBezTo>
                <a:cubicBezTo>
                  <a:pt x="16163" y="2013"/>
                  <a:pt x="16157" y="2013"/>
                  <a:pt x="16152" y="2013"/>
                </a:cubicBezTo>
                <a:close/>
                <a:moveTo>
                  <a:pt x="16751" y="1979"/>
                </a:moveTo>
                <a:cubicBezTo>
                  <a:pt x="16764" y="1978"/>
                  <a:pt x="16774" y="1982"/>
                  <a:pt x="16780" y="1998"/>
                </a:cubicBezTo>
                <a:cubicBezTo>
                  <a:pt x="16790" y="2019"/>
                  <a:pt x="16781" y="2041"/>
                  <a:pt x="16758" y="2055"/>
                </a:cubicBezTo>
                <a:cubicBezTo>
                  <a:pt x="16742" y="2065"/>
                  <a:pt x="16709" y="2056"/>
                  <a:pt x="16692" y="2055"/>
                </a:cubicBezTo>
                <a:cubicBezTo>
                  <a:pt x="16663" y="2053"/>
                  <a:pt x="16683" y="2038"/>
                  <a:pt x="16683" y="2028"/>
                </a:cubicBezTo>
                <a:cubicBezTo>
                  <a:pt x="16684" y="2013"/>
                  <a:pt x="16655" y="2003"/>
                  <a:pt x="16692" y="1985"/>
                </a:cubicBezTo>
                <a:cubicBezTo>
                  <a:pt x="16711" y="1987"/>
                  <a:pt x="16730" y="1981"/>
                  <a:pt x="16745" y="1979"/>
                </a:cubicBezTo>
                <a:cubicBezTo>
                  <a:pt x="16747" y="1979"/>
                  <a:pt x="16749" y="1979"/>
                  <a:pt x="16751" y="1979"/>
                </a:cubicBezTo>
                <a:close/>
                <a:moveTo>
                  <a:pt x="16870" y="1911"/>
                </a:moveTo>
                <a:cubicBezTo>
                  <a:pt x="16881" y="1911"/>
                  <a:pt x="16890" y="1912"/>
                  <a:pt x="16888" y="1916"/>
                </a:cubicBezTo>
                <a:cubicBezTo>
                  <a:pt x="16883" y="1927"/>
                  <a:pt x="16842" y="1922"/>
                  <a:pt x="16839" y="1913"/>
                </a:cubicBezTo>
                <a:cubicBezTo>
                  <a:pt x="16839" y="1913"/>
                  <a:pt x="16852" y="1912"/>
                  <a:pt x="16865" y="1911"/>
                </a:cubicBezTo>
                <a:cubicBezTo>
                  <a:pt x="16867" y="1911"/>
                  <a:pt x="16869" y="1911"/>
                  <a:pt x="16870" y="1911"/>
                </a:cubicBezTo>
                <a:close/>
                <a:moveTo>
                  <a:pt x="16353" y="1870"/>
                </a:moveTo>
                <a:cubicBezTo>
                  <a:pt x="16339" y="1869"/>
                  <a:pt x="16328" y="1871"/>
                  <a:pt x="16330" y="1877"/>
                </a:cubicBezTo>
                <a:cubicBezTo>
                  <a:pt x="16334" y="1892"/>
                  <a:pt x="16372" y="1879"/>
                  <a:pt x="16372" y="1882"/>
                </a:cubicBezTo>
                <a:cubicBezTo>
                  <a:pt x="16380" y="1883"/>
                  <a:pt x="16388" y="1879"/>
                  <a:pt x="16390" y="1873"/>
                </a:cubicBezTo>
                <a:cubicBezTo>
                  <a:pt x="16390" y="1873"/>
                  <a:pt x="16374" y="1871"/>
                  <a:pt x="16358" y="1870"/>
                </a:cubicBezTo>
                <a:cubicBezTo>
                  <a:pt x="16356" y="1870"/>
                  <a:pt x="16355" y="1870"/>
                  <a:pt x="16353" y="1870"/>
                </a:cubicBezTo>
                <a:close/>
                <a:moveTo>
                  <a:pt x="16478" y="1778"/>
                </a:moveTo>
                <a:cubicBezTo>
                  <a:pt x="16442" y="1778"/>
                  <a:pt x="16407" y="1780"/>
                  <a:pt x="16371" y="1784"/>
                </a:cubicBezTo>
                <a:cubicBezTo>
                  <a:pt x="16355" y="1786"/>
                  <a:pt x="16327" y="1787"/>
                  <a:pt x="16375" y="1787"/>
                </a:cubicBezTo>
                <a:lnTo>
                  <a:pt x="16375" y="1788"/>
                </a:lnTo>
                <a:cubicBezTo>
                  <a:pt x="16461" y="1788"/>
                  <a:pt x="16520" y="1789"/>
                  <a:pt x="16542" y="1780"/>
                </a:cubicBezTo>
                <a:cubicBezTo>
                  <a:pt x="16521" y="1779"/>
                  <a:pt x="16499" y="1778"/>
                  <a:pt x="16478" y="1778"/>
                </a:cubicBezTo>
                <a:close/>
                <a:moveTo>
                  <a:pt x="16566" y="1760"/>
                </a:moveTo>
                <a:cubicBezTo>
                  <a:pt x="16550" y="1760"/>
                  <a:pt x="16535" y="1762"/>
                  <a:pt x="16520" y="1767"/>
                </a:cubicBezTo>
                <a:cubicBezTo>
                  <a:pt x="16530" y="1768"/>
                  <a:pt x="16546" y="1764"/>
                  <a:pt x="16562" y="1764"/>
                </a:cubicBezTo>
                <a:cubicBezTo>
                  <a:pt x="16583" y="1766"/>
                  <a:pt x="16603" y="1771"/>
                  <a:pt x="16612" y="1766"/>
                </a:cubicBezTo>
                <a:lnTo>
                  <a:pt x="16612" y="1766"/>
                </a:lnTo>
                <a:cubicBezTo>
                  <a:pt x="16597" y="1762"/>
                  <a:pt x="16581" y="1760"/>
                  <a:pt x="16566" y="1760"/>
                </a:cubicBezTo>
                <a:close/>
                <a:moveTo>
                  <a:pt x="16048" y="1699"/>
                </a:moveTo>
                <a:cubicBezTo>
                  <a:pt x="16022" y="1699"/>
                  <a:pt x="15995" y="1701"/>
                  <a:pt x="15978" y="1706"/>
                </a:cubicBezTo>
                <a:cubicBezTo>
                  <a:pt x="15969" y="1709"/>
                  <a:pt x="15973" y="1712"/>
                  <a:pt x="15982" y="1712"/>
                </a:cubicBezTo>
                <a:cubicBezTo>
                  <a:pt x="16021" y="1710"/>
                  <a:pt x="16085" y="1723"/>
                  <a:pt x="16110" y="1715"/>
                </a:cubicBezTo>
                <a:lnTo>
                  <a:pt x="16110" y="1714"/>
                </a:lnTo>
                <a:cubicBezTo>
                  <a:pt x="16110" y="1715"/>
                  <a:pt x="16110" y="1716"/>
                  <a:pt x="16111" y="1716"/>
                </a:cubicBezTo>
                <a:cubicBezTo>
                  <a:pt x="16115" y="1724"/>
                  <a:pt x="16129" y="1728"/>
                  <a:pt x="16141" y="1725"/>
                </a:cubicBezTo>
                <a:cubicBezTo>
                  <a:pt x="16138" y="1712"/>
                  <a:pt x="16109" y="1704"/>
                  <a:pt x="16075" y="1701"/>
                </a:cubicBezTo>
                <a:cubicBezTo>
                  <a:pt x="16066" y="1700"/>
                  <a:pt x="16057" y="1700"/>
                  <a:pt x="16048" y="1699"/>
                </a:cubicBezTo>
                <a:close/>
                <a:moveTo>
                  <a:pt x="32" y="1656"/>
                </a:moveTo>
                <a:cubicBezTo>
                  <a:pt x="38" y="1656"/>
                  <a:pt x="66" y="1660"/>
                  <a:pt x="63" y="1673"/>
                </a:cubicBezTo>
                <a:cubicBezTo>
                  <a:pt x="60" y="1680"/>
                  <a:pt x="47" y="1688"/>
                  <a:pt x="40" y="1692"/>
                </a:cubicBezTo>
                <a:cubicBezTo>
                  <a:pt x="34" y="1697"/>
                  <a:pt x="12" y="1692"/>
                  <a:pt x="8" y="1687"/>
                </a:cubicBezTo>
                <a:cubicBezTo>
                  <a:pt x="-1" y="1675"/>
                  <a:pt x="-11" y="1662"/>
                  <a:pt x="31" y="1656"/>
                </a:cubicBezTo>
                <a:cubicBezTo>
                  <a:pt x="31" y="1656"/>
                  <a:pt x="31" y="1656"/>
                  <a:pt x="32" y="1656"/>
                </a:cubicBezTo>
                <a:close/>
                <a:moveTo>
                  <a:pt x="125" y="1571"/>
                </a:moveTo>
                <a:cubicBezTo>
                  <a:pt x="142" y="1572"/>
                  <a:pt x="131" y="1589"/>
                  <a:pt x="125" y="1593"/>
                </a:cubicBezTo>
                <a:cubicBezTo>
                  <a:pt x="100" y="1597"/>
                  <a:pt x="98" y="1571"/>
                  <a:pt x="125" y="1571"/>
                </a:cubicBezTo>
                <a:close/>
                <a:moveTo>
                  <a:pt x="716" y="1538"/>
                </a:moveTo>
                <a:cubicBezTo>
                  <a:pt x="722" y="1538"/>
                  <a:pt x="727" y="1539"/>
                  <a:pt x="729" y="1540"/>
                </a:cubicBezTo>
                <a:cubicBezTo>
                  <a:pt x="722" y="1546"/>
                  <a:pt x="692" y="1544"/>
                  <a:pt x="683" y="1544"/>
                </a:cubicBezTo>
                <a:cubicBezTo>
                  <a:pt x="676" y="1542"/>
                  <a:pt x="685" y="1540"/>
                  <a:pt x="697" y="1538"/>
                </a:cubicBezTo>
                <a:cubicBezTo>
                  <a:pt x="703" y="1538"/>
                  <a:pt x="710" y="1538"/>
                  <a:pt x="716" y="1538"/>
                </a:cubicBezTo>
                <a:close/>
                <a:moveTo>
                  <a:pt x="16112" y="1434"/>
                </a:moveTo>
                <a:cubicBezTo>
                  <a:pt x="16098" y="1434"/>
                  <a:pt x="16085" y="1435"/>
                  <a:pt x="16084" y="1441"/>
                </a:cubicBezTo>
                <a:cubicBezTo>
                  <a:pt x="16081" y="1453"/>
                  <a:pt x="16138" y="1441"/>
                  <a:pt x="16138" y="1443"/>
                </a:cubicBezTo>
                <a:cubicBezTo>
                  <a:pt x="16146" y="1445"/>
                  <a:pt x="16154" y="1439"/>
                  <a:pt x="16156" y="1437"/>
                </a:cubicBezTo>
                <a:cubicBezTo>
                  <a:pt x="16152" y="1436"/>
                  <a:pt x="16135" y="1434"/>
                  <a:pt x="16118" y="1434"/>
                </a:cubicBezTo>
                <a:cubicBezTo>
                  <a:pt x="16116" y="1434"/>
                  <a:pt x="16114" y="1434"/>
                  <a:pt x="16112" y="1434"/>
                </a:cubicBezTo>
                <a:close/>
                <a:moveTo>
                  <a:pt x="16466" y="1321"/>
                </a:moveTo>
                <a:cubicBezTo>
                  <a:pt x="16473" y="1320"/>
                  <a:pt x="16478" y="1321"/>
                  <a:pt x="16481" y="1325"/>
                </a:cubicBezTo>
                <a:cubicBezTo>
                  <a:pt x="16495" y="1349"/>
                  <a:pt x="16487" y="1384"/>
                  <a:pt x="16418" y="1348"/>
                </a:cubicBezTo>
                <a:cubicBezTo>
                  <a:pt x="16424" y="1342"/>
                  <a:pt x="16430" y="1337"/>
                  <a:pt x="16437" y="1332"/>
                </a:cubicBezTo>
                <a:cubicBezTo>
                  <a:pt x="16441" y="1328"/>
                  <a:pt x="16450" y="1324"/>
                  <a:pt x="16460" y="1322"/>
                </a:cubicBezTo>
                <a:cubicBezTo>
                  <a:pt x="16462" y="1321"/>
                  <a:pt x="16464" y="1321"/>
                  <a:pt x="16466" y="1321"/>
                </a:cubicBezTo>
                <a:close/>
                <a:moveTo>
                  <a:pt x="1810" y="1213"/>
                </a:moveTo>
                <a:cubicBezTo>
                  <a:pt x="1788" y="1219"/>
                  <a:pt x="1768" y="1229"/>
                  <a:pt x="1752" y="1242"/>
                </a:cubicBezTo>
                <a:cubicBezTo>
                  <a:pt x="1746" y="1253"/>
                  <a:pt x="1708" y="1230"/>
                  <a:pt x="1692" y="1240"/>
                </a:cubicBezTo>
                <a:cubicBezTo>
                  <a:pt x="1676" y="1246"/>
                  <a:pt x="1671" y="1260"/>
                  <a:pt x="1681" y="1270"/>
                </a:cubicBezTo>
                <a:cubicBezTo>
                  <a:pt x="1690" y="1281"/>
                  <a:pt x="1710" y="1284"/>
                  <a:pt x="1726" y="1278"/>
                </a:cubicBezTo>
                <a:cubicBezTo>
                  <a:pt x="1732" y="1261"/>
                  <a:pt x="1743" y="1270"/>
                  <a:pt x="1758" y="1273"/>
                </a:cubicBezTo>
                <a:cubicBezTo>
                  <a:pt x="1783" y="1278"/>
                  <a:pt x="1832" y="1246"/>
                  <a:pt x="1859" y="1260"/>
                </a:cubicBezTo>
                <a:cubicBezTo>
                  <a:pt x="1854" y="1251"/>
                  <a:pt x="1840" y="1246"/>
                  <a:pt x="1827" y="1248"/>
                </a:cubicBezTo>
                <a:cubicBezTo>
                  <a:pt x="1844" y="1228"/>
                  <a:pt x="1884" y="1248"/>
                  <a:pt x="1908" y="1248"/>
                </a:cubicBezTo>
                <a:lnTo>
                  <a:pt x="1909" y="1247"/>
                </a:lnTo>
                <a:cubicBezTo>
                  <a:pt x="1933" y="1225"/>
                  <a:pt x="1835" y="1213"/>
                  <a:pt x="1810" y="1213"/>
                </a:cubicBezTo>
                <a:close/>
                <a:moveTo>
                  <a:pt x="1954" y="1212"/>
                </a:moveTo>
                <a:cubicBezTo>
                  <a:pt x="1943" y="1212"/>
                  <a:pt x="1927" y="1215"/>
                  <a:pt x="1908" y="1218"/>
                </a:cubicBezTo>
                <a:cubicBezTo>
                  <a:pt x="1911" y="1235"/>
                  <a:pt x="1942" y="1228"/>
                  <a:pt x="1960" y="1234"/>
                </a:cubicBezTo>
                <a:lnTo>
                  <a:pt x="1961" y="1233"/>
                </a:lnTo>
                <a:cubicBezTo>
                  <a:pt x="1972" y="1219"/>
                  <a:pt x="1969" y="1213"/>
                  <a:pt x="1959" y="1212"/>
                </a:cubicBezTo>
                <a:cubicBezTo>
                  <a:pt x="1957" y="1212"/>
                  <a:pt x="1956" y="1212"/>
                  <a:pt x="1954" y="1212"/>
                </a:cubicBezTo>
                <a:close/>
                <a:moveTo>
                  <a:pt x="1642" y="1207"/>
                </a:moveTo>
                <a:cubicBezTo>
                  <a:pt x="1624" y="1219"/>
                  <a:pt x="1576" y="1207"/>
                  <a:pt x="1564" y="1221"/>
                </a:cubicBezTo>
                <a:lnTo>
                  <a:pt x="1608" y="1226"/>
                </a:lnTo>
                <a:lnTo>
                  <a:pt x="1608" y="1226"/>
                </a:lnTo>
                <a:cubicBezTo>
                  <a:pt x="1616" y="1214"/>
                  <a:pt x="1653" y="1226"/>
                  <a:pt x="1642" y="1207"/>
                </a:cubicBezTo>
                <a:close/>
                <a:moveTo>
                  <a:pt x="16238" y="1162"/>
                </a:moveTo>
                <a:cubicBezTo>
                  <a:pt x="16206" y="1162"/>
                  <a:pt x="16174" y="1165"/>
                  <a:pt x="16144" y="1171"/>
                </a:cubicBezTo>
                <a:cubicBezTo>
                  <a:pt x="16175" y="1169"/>
                  <a:pt x="16230" y="1178"/>
                  <a:pt x="16251" y="1162"/>
                </a:cubicBezTo>
                <a:cubicBezTo>
                  <a:pt x="16247" y="1162"/>
                  <a:pt x="16242" y="1162"/>
                  <a:pt x="16238" y="1162"/>
                </a:cubicBezTo>
                <a:close/>
                <a:moveTo>
                  <a:pt x="16725" y="1146"/>
                </a:moveTo>
                <a:lnTo>
                  <a:pt x="16753" y="1151"/>
                </a:lnTo>
                <a:cubicBezTo>
                  <a:pt x="16743" y="1153"/>
                  <a:pt x="16717" y="1172"/>
                  <a:pt x="16703" y="1159"/>
                </a:cubicBezTo>
                <a:cubicBezTo>
                  <a:pt x="16689" y="1146"/>
                  <a:pt x="16723" y="1148"/>
                  <a:pt x="16725" y="1146"/>
                </a:cubicBezTo>
                <a:close/>
                <a:moveTo>
                  <a:pt x="1813" y="1093"/>
                </a:moveTo>
                <a:cubicBezTo>
                  <a:pt x="1828" y="1092"/>
                  <a:pt x="1803" y="1102"/>
                  <a:pt x="1799" y="1101"/>
                </a:cubicBezTo>
                <a:cubicBezTo>
                  <a:pt x="1794" y="1099"/>
                  <a:pt x="1796" y="1095"/>
                  <a:pt x="1804" y="1094"/>
                </a:cubicBezTo>
                <a:cubicBezTo>
                  <a:pt x="1808" y="1093"/>
                  <a:pt x="1811" y="1093"/>
                  <a:pt x="1813" y="1093"/>
                </a:cubicBezTo>
                <a:close/>
                <a:moveTo>
                  <a:pt x="1012" y="1023"/>
                </a:moveTo>
                <a:cubicBezTo>
                  <a:pt x="968" y="1032"/>
                  <a:pt x="917" y="1043"/>
                  <a:pt x="872" y="1054"/>
                </a:cubicBezTo>
                <a:cubicBezTo>
                  <a:pt x="855" y="1059"/>
                  <a:pt x="841" y="1054"/>
                  <a:pt x="855" y="1048"/>
                </a:cubicBezTo>
                <a:cubicBezTo>
                  <a:pt x="903" y="1031"/>
                  <a:pt x="957" y="1022"/>
                  <a:pt x="1012" y="1023"/>
                </a:cubicBezTo>
                <a:close/>
                <a:moveTo>
                  <a:pt x="12313" y="1016"/>
                </a:moveTo>
                <a:lnTo>
                  <a:pt x="12292" y="1023"/>
                </a:lnTo>
                <a:lnTo>
                  <a:pt x="12289" y="1023"/>
                </a:lnTo>
                <a:lnTo>
                  <a:pt x="12292" y="1024"/>
                </a:lnTo>
                <a:lnTo>
                  <a:pt x="12292" y="1023"/>
                </a:lnTo>
                <a:lnTo>
                  <a:pt x="12316" y="1026"/>
                </a:lnTo>
                <a:cubicBezTo>
                  <a:pt x="12326" y="1026"/>
                  <a:pt x="12335" y="1023"/>
                  <a:pt x="12339" y="1016"/>
                </a:cubicBezTo>
                <a:cubicBezTo>
                  <a:pt x="12333" y="1018"/>
                  <a:pt x="12323" y="1016"/>
                  <a:pt x="12313" y="1016"/>
                </a:cubicBezTo>
                <a:close/>
                <a:moveTo>
                  <a:pt x="1051" y="1014"/>
                </a:moveTo>
                <a:cubicBezTo>
                  <a:pt x="1054" y="1014"/>
                  <a:pt x="1057" y="1014"/>
                  <a:pt x="1059" y="1016"/>
                </a:cubicBezTo>
                <a:cubicBezTo>
                  <a:pt x="1051" y="1022"/>
                  <a:pt x="1034" y="1022"/>
                  <a:pt x="1025" y="1023"/>
                </a:cubicBezTo>
                <a:cubicBezTo>
                  <a:pt x="1029" y="1021"/>
                  <a:pt x="1036" y="1017"/>
                  <a:pt x="1042" y="1016"/>
                </a:cubicBezTo>
                <a:cubicBezTo>
                  <a:pt x="1045" y="1015"/>
                  <a:pt x="1048" y="1014"/>
                  <a:pt x="1051" y="1014"/>
                </a:cubicBezTo>
                <a:close/>
                <a:moveTo>
                  <a:pt x="12134" y="981"/>
                </a:moveTo>
                <a:cubicBezTo>
                  <a:pt x="12127" y="980"/>
                  <a:pt x="12120" y="984"/>
                  <a:pt x="12123" y="988"/>
                </a:cubicBezTo>
                <a:lnTo>
                  <a:pt x="12155" y="988"/>
                </a:lnTo>
                <a:cubicBezTo>
                  <a:pt x="12150" y="984"/>
                  <a:pt x="12147" y="981"/>
                  <a:pt x="12142" y="982"/>
                </a:cubicBezTo>
                <a:lnTo>
                  <a:pt x="12140" y="982"/>
                </a:lnTo>
                <a:cubicBezTo>
                  <a:pt x="12138" y="981"/>
                  <a:pt x="12136" y="981"/>
                  <a:pt x="12134" y="981"/>
                </a:cubicBezTo>
                <a:close/>
                <a:moveTo>
                  <a:pt x="12216" y="974"/>
                </a:moveTo>
                <a:cubicBezTo>
                  <a:pt x="12233" y="994"/>
                  <a:pt x="12295" y="995"/>
                  <a:pt x="12323" y="984"/>
                </a:cubicBezTo>
                <a:lnTo>
                  <a:pt x="12323" y="984"/>
                </a:lnTo>
                <a:cubicBezTo>
                  <a:pt x="12294" y="963"/>
                  <a:pt x="12250" y="984"/>
                  <a:pt x="12216" y="974"/>
                </a:cubicBezTo>
                <a:close/>
                <a:moveTo>
                  <a:pt x="13063" y="971"/>
                </a:moveTo>
                <a:cubicBezTo>
                  <a:pt x="13058" y="971"/>
                  <a:pt x="13052" y="971"/>
                  <a:pt x="13052" y="974"/>
                </a:cubicBezTo>
                <a:lnTo>
                  <a:pt x="13060" y="974"/>
                </a:lnTo>
                <a:lnTo>
                  <a:pt x="13058" y="974"/>
                </a:lnTo>
                <a:cubicBezTo>
                  <a:pt x="13060" y="973"/>
                  <a:pt x="13062" y="972"/>
                  <a:pt x="13063" y="971"/>
                </a:cubicBezTo>
                <a:close/>
                <a:moveTo>
                  <a:pt x="13097" y="970"/>
                </a:moveTo>
                <a:cubicBezTo>
                  <a:pt x="13090" y="970"/>
                  <a:pt x="13085" y="973"/>
                  <a:pt x="13082" y="976"/>
                </a:cubicBezTo>
                <a:lnTo>
                  <a:pt x="13086" y="983"/>
                </a:lnTo>
                <a:lnTo>
                  <a:pt x="13084" y="984"/>
                </a:lnTo>
                <a:lnTo>
                  <a:pt x="13086" y="985"/>
                </a:lnTo>
                <a:lnTo>
                  <a:pt x="13086" y="983"/>
                </a:lnTo>
                <a:lnTo>
                  <a:pt x="13100" y="971"/>
                </a:lnTo>
                <a:cubicBezTo>
                  <a:pt x="13099" y="971"/>
                  <a:pt x="13098" y="970"/>
                  <a:pt x="13097" y="970"/>
                </a:cubicBezTo>
                <a:close/>
                <a:moveTo>
                  <a:pt x="13226" y="970"/>
                </a:moveTo>
                <a:cubicBezTo>
                  <a:pt x="13224" y="970"/>
                  <a:pt x="13221" y="971"/>
                  <a:pt x="13220" y="971"/>
                </a:cubicBezTo>
                <a:lnTo>
                  <a:pt x="13217" y="970"/>
                </a:lnTo>
                <a:cubicBezTo>
                  <a:pt x="13212" y="977"/>
                  <a:pt x="13228" y="975"/>
                  <a:pt x="13233" y="972"/>
                </a:cubicBezTo>
                <a:cubicBezTo>
                  <a:pt x="13232" y="971"/>
                  <a:pt x="13229" y="970"/>
                  <a:pt x="13226" y="970"/>
                </a:cubicBezTo>
                <a:close/>
                <a:moveTo>
                  <a:pt x="12679" y="969"/>
                </a:moveTo>
                <a:lnTo>
                  <a:pt x="12663" y="974"/>
                </a:lnTo>
                <a:lnTo>
                  <a:pt x="12660" y="974"/>
                </a:lnTo>
                <a:lnTo>
                  <a:pt x="12663" y="974"/>
                </a:lnTo>
                <a:lnTo>
                  <a:pt x="12663" y="974"/>
                </a:lnTo>
                <a:lnTo>
                  <a:pt x="12683" y="975"/>
                </a:lnTo>
                <a:cubicBezTo>
                  <a:pt x="12692" y="975"/>
                  <a:pt x="12699" y="974"/>
                  <a:pt x="12702" y="971"/>
                </a:cubicBezTo>
                <a:cubicBezTo>
                  <a:pt x="12694" y="972"/>
                  <a:pt x="12686" y="970"/>
                  <a:pt x="12679" y="969"/>
                </a:cubicBezTo>
                <a:close/>
                <a:moveTo>
                  <a:pt x="13170" y="966"/>
                </a:moveTo>
                <a:cubicBezTo>
                  <a:pt x="13164" y="966"/>
                  <a:pt x="13159" y="969"/>
                  <a:pt x="13156" y="974"/>
                </a:cubicBezTo>
                <a:lnTo>
                  <a:pt x="13195" y="974"/>
                </a:lnTo>
                <a:cubicBezTo>
                  <a:pt x="13192" y="971"/>
                  <a:pt x="13185" y="967"/>
                  <a:pt x="13176" y="966"/>
                </a:cubicBezTo>
                <a:cubicBezTo>
                  <a:pt x="13174" y="966"/>
                  <a:pt x="13172" y="966"/>
                  <a:pt x="13170" y="966"/>
                </a:cubicBezTo>
                <a:close/>
                <a:moveTo>
                  <a:pt x="12540" y="964"/>
                </a:moveTo>
                <a:cubicBezTo>
                  <a:pt x="12534" y="965"/>
                  <a:pt x="12528" y="967"/>
                  <a:pt x="12530" y="971"/>
                </a:cubicBezTo>
                <a:lnTo>
                  <a:pt x="12527" y="970"/>
                </a:lnTo>
                <a:cubicBezTo>
                  <a:pt x="12532" y="975"/>
                  <a:pt x="12543" y="970"/>
                  <a:pt x="12548" y="967"/>
                </a:cubicBezTo>
                <a:cubicBezTo>
                  <a:pt x="12546" y="965"/>
                  <a:pt x="12543" y="964"/>
                  <a:pt x="12540" y="964"/>
                </a:cubicBezTo>
                <a:close/>
                <a:moveTo>
                  <a:pt x="13416" y="963"/>
                </a:moveTo>
                <a:lnTo>
                  <a:pt x="13402" y="979"/>
                </a:lnTo>
                <a:lnTo>
                  <a:pt x="13398" y="981"/>
                </a:lnTo>
                <a:lnTo>
                  <a:pt x="13400" y="981"/>
                </a:lnTo>
                <a:lnTo>
                  <a:pt x="13402" y="979"/>
                </a:lnTo>
                <a:lnTo>
                  <a:pt x="13423" y="971"/>
                </a:lnTo>
                <a:cubicBezTo>
                  <a:pt x="13432" y="967"/>
                  <a:pt x="13434" y="963"/>
                  <a:pt x="13416" y="963"/>
                </a:cubicBezTo>
                <a:close/>
                <a:moveTo>
                  <a:pt x="13771" y="963"/>
                </a:moveTo>
                <a:lnTo>
                  <a:pt x="13771" y="972"/>
                </a:lnTo>
                <a:lnTo>
                  <a:pt x="13782" y="970"/>
                </a:lnTo>
                <a:cubicBezTo>
                  <a:pt x="13780" y="967"/>
                  <a:pt x="13776" y="964"/>
                  <a:pt x="13771" y="963"/>
                </a:cubicBezTo>
                <a:close/>
                <a:moveTo>
                  <a:pt x="12514" y="962"/>
                </a:moveTo>
                <a:cubicBezTo>
                  <a:pt x="12468" y="961"/>
                  <a:pt x="12419" y="966"/>
                  <a:pt x="12367" y="967"/>
                </a:cubicBezTo>
                <a:cubicBezTo>
                  <a:pt x="12316" y="969"/>
                  <a:pt x="12345" y="994"/>
                  <a:pt x="12357" y="992"/>
                </a:cubicBezTo>
                <a:cubicBezTo>
                  <a:pt x="12357" y="960"/>
                  <a:pt x="12399" y="1006"/>
                  <a:pt x="12438" y="985"/>
                </a:cubicBezTo>
                <a:lnTo>
                  <a:pt x="12435" y="984"/>
                </a:lnTo>
                <a:cubicBezTo>
                  <a:pt x="12451" y="952"/>
                  <a:pt x="12498" y="998"/>
                  <a:pt x="12514" y="962"/>
                </a:cubicBezTo>
                <a:close/>
                <a:moveTo>
                  <a:pt x="12575" y="961"/>
                </a:moveTo>
                <a:cubicBezTo>
                  <a:pt x="12573" y="961"/>
                  <a:pt x="12570" y="961"/>
                  <a:pt x="12569" y="962"/>
                </a:cubicBezTo>
                <a:cubicBezTo>
                  <a:pt x="12564" y="964"/>
                  <a:pt x="12561" y="968"/>
                  <a:pt x="12562" y="977"/>
                </a:cubicBezTo>
                <a:cubicBezTo>
                  <a:pt x="12585" y="974"/>
                  <a:pt x="12604" y="984"/>
                  <a:pt x="12626" y="981"/>
                </a:cubicBezTo>
                <a:lnTo>
                  <a:pt x="12624" y="981"/>
                </a:lnTo>
                <a:cubicBezTo>
                  <a:pt x="12634" y="980"/>
                  <a:pt x="12641" y="974"/>
                  <a:pt x="12641" y="967"/>
                </a:cubicBezTo>
                <a:cubicBezTo>
                  <a:pt x="12623" y="974"/>
                  <a:pt x="12593" y="961"/>
                  <a:pt x="12575" y="961"/>
                </a:cubicBezTo>
                <a:close/>
                <a:moveTo>
                  <a:pt x="15515" y="959"/>
                </a:moveTo>
                <a:cubicBezTo>
                  <a:pt x="15506" y="959"/>
                  <a:pt x="15500" y="961"/>
                  <a:pt x="15501" y="967"/>
                </a:cubicBezTo>
                <a:cubicBezTo>
                  <a:pt x="15518" y="963"/>
                  <a:pt x="15528" y="976"/>
                  <a:pt x="15543" y="977"/>
                </a:cubicBezTo>
                <a:cubicBezTo>
                  <a:pt x="15552" y="972"/>
                  <a:pt x="15563" y="970"/>
                  <a:pt x="15575" y="971"/>
                </a:cubicBezTo>
                <a:cubicBezTo>
                  <a:pt x="15600" y="974"/>
                  <a:pt x="15621" y="983"/>
                  <a:pt x="15647" y="976"/>
                </a:cubicBezTo>
                <a:lnTo>
                  <a:pt x="15647" y="975"/>
                </a:lnTo>
                <a:cubicBezTo>
                  <a:pt x="15663" y="950"/>
                  <a:pt x="15670" y="989"/>
                  <a:pt x="15689" y="973"/>
                </a:cubicBezTo>
                <a:cubicBezTo>
                  <a:pt x="15681" y="961"/>
                  <a:pt x="15643" y="967"/>
                  <a:pt x="15601" y="967"/>
                </a:cubicBezTo>
                <a:cubicBezTo>
                  <a:pt x="15583" y="967"/>
                  <a:pt x="15557" y="962"/>
                  <a:pt x="15536" y="960"/>
                </a:cubicBezTo>
                <a:cubicBezTo>
                  <a:pt x="15528" y="959"/>
                  <a:pt x="15521" y="959"/>
                  <a:pt x="15515" y="959"/>
                </a:cubicBezTo>
                <a:close/>
                <a:moveTo>
                  <a:pt x="13459" y="952"/>
                </a:moveTo>
                <a:cubicBezTo>
                  <a:pt x="13448" y="953"/>
                  <a:pt x="13437" y="955"/>
                  <a:pt x="13427" y="960"/>
                </a:cubicBezTo>
                <a:lnTo>
                  <a:pt x="13424" y="960"/>
                </a:lnTo>
                <a:cubicBezTo>
                  <a:pt x="13437" y="961"/>
                  <a:pt x="13463" y="968"/>
                  <a:pt x="13471" y="952"/>
                </a:cubicBezTo>
                <a:cubicBezTo>
                  <a:pt x="13467" y="952"/>
                  <a:pt x="13463" y="952"/>
                  <a:pt x="13459" y="952"/>
                </a:cubicBezTo>
                <a:close/>
                <a:moveTo>
                  <a:pt x="1443" y="951"/>
                </a:moveTo>
                <a:cubicBezTo>
                  <a:pt x="1416" y="960"/>
                  <a:pt x="1365" y="950"/>
                  <a:pt x="1333" y="957"/>
                </a:cubicBezTo>
                <a:cubicBezTo>
                  <a:pt x="1328" y="958"/>
                  <a:pt x="1282" y="971"/>
                  <a:pt x="1320" y="977"/>
                </a:cubicBezTo>
                <a:cubicBezTo>
                  <a:pt x="1342" y="968"/>
                  <a:pt x="1366" y="962"/>
                  <a:pt x="1391" y="960"/>
                </a:cubicBezTo>
                <a:cubicBezTo>
                  <a:pt x="1407" y="960"/>
                  <a:pt x="1435" y="960"/>
                  <a:pt x="1443" y="951"/>
                </a:cubicBezTo>
                <a:close/>
                <a:moveTo>
                  <a:pt x="12265" y="949"/>
                </a:moveTo>
                <a:lnTo>
                  <a:pt x="12252" y="951"/>
                </a:lnTo>
                <a:cubicBezTo>
                  <a:pt x="12252" y="954"/>
                  <a:pt x="12256" y="958"/>
                  <a:pt x="12262" y="958"/>
                </a:cubicBezTo>
                <a:cubicBezTo>
                  <a:pt x="12266" y="956"/>
                  <a:pt x="12267" y="952"/>
                  <a:pt x="12265" y="949"/>
                </a:cubicBezTo>
                <a:close/>
                <a:moveTo>
                  <a:pt x="13282" y="946"/>
                </a:moveTo>
                <a:lnTo>
                  <a:pt x="13241" y="958"/>
                </a:lnTo>
                <a:lnTo>
                  <a:pt x="13238" y="958"/>
                </a:lnTo>
                <a:lnTo>
                  <a:pt x="13241" y="958"/>
                </a:lnTo>
                <a:lnTo>
                  <a:pt x="13241" y="958"/>
                </a:lnTo>
                <a:lnTo>
                  <a:pt x="13268" y="960"/>
                </a:lnTo>
                <a:cubicBezTo>
                  <a:pt x="13279" y="960"/>
                  <a:pt x="13289" y="959"/>
                  <a:pt x="13296" y="953"/>
                </a:cubicBezTo>
                <a:cubicBezTo>
                  <a:pt x="13292" y="950"/>
                  <a:pt x="13288" y="948"/>
                  <a:pt x="13282" y="946"/>
                </a:cubicBezTo>
                <a:close/>
                <a:moveTo>
                  <a:pt x="12476" y="943"/>
                </a:moveTo>
                <a:cubicBezTo>
                  <a:pt x="12472" y="943"/>
                  <a:pt x="12468" y="944"/>
                  <a:pt x="12466" y="947"/>
                </a:cubicBezTo>
                <a:cubicBezTo>
                  <a:pt x="12470" y="952"/>
                  <a:pt x="12477" y="952"/>
                  <a:pt x="12484" y="947"/>
                </a:cubicBezTo>
                <a:lnTo>
                  <a:pt x="12486" y="947"/>
                </a:lnTo>
                <a:cubicBezTo>
                  <a:pt x="12485" y="945"/>
                  <a:pt x="12483" y="944"/>
                  <a:pt x="12480" y="943"/>
                </a:cubicBezTo>
                <a:cubicBezTo>
                  <a:pt x="12479" y="943"/>
                  <a:pt x="12477" y="943"/>
                  <a:pt x="12476" y="943"/>
                </a:cubicBezTo>
                <a:close/>
                <a:moveTo>
                  <a:pt x="14750" y="931"/>
                </a:moveTo>
                <a:lnTo>
                  <a:pt x="14701" y="942"/>
                </a:lnTo>
                <a:lnTo>
                  <a:pt x="14700" y="942"/>
                </a:lnTo>
                <a:lnTo>
                  <a:pt x="14700" y="942"/>
                </a:lnTo>
                <a:lnTo>
                  <a:pt x="14701" y="942"/>
                </a:lnTo>
                <a:lnTo>
                  <a:pt x="14758" y="935"/>
                </a:lnTo>
                <a:cubicBezTo>
                  <a:pt x="14756" y="933"/>
                  <a:pt x="14753" y="932"/>
                  <a:pt x="14750" y="931"/>
                </a:cubicBezTo>
                <a:close/>
                <a:moveTo>
                  <a:pt x="14469" y="926"/>
                </a:moveTo>
                <a:cubicBezTo>
                  <a:pt x="14465" y="925"/>
                  <a:pt x="14462" y="926"/>
                  <a:pt x="14462" y="930"/>
                </a:cubicBezTo>
                <a:lnTo>
                  <a:pt x="14460" y="930"/>
                </a:lnTo>
                <a:cubicBezTo>
                  <a:pt x="14466" y="932"/>
                  <a:pt x="14474" y="932"/>
                  <a:pt x="14480" y="928"/>
                </a:cubicBezTo>
                <a:cubicBezTo>
                  <a:pt x="14477" y="927"/>
                  <a:pt x="14473" y="926"/>
                  <a:pt x="14469" y="926"/>
                </a:cubicBezTo>
                <a:close/>
                <a:moveTo>
                  <a:pt x="13359" y="924"/>
                </a:moveTo>
                <a:cubicBezTo>
                  <a:pt x="13331" y="924"/>
                  <a:pt x="13303" y="925"/>
                  <a:pt x="13275" y="928"/>
                </a:cubicBezTo>
                <a:cubicBezTo>
                  <a:pt x="13294" y="945"/>
                  <a:pt x="13333" y="933"/>
                  <a:pt x="13358" y="941"/>
                </a:cubicBezTo>
                <a:cubicBezTo>
                  <a:pt x="13352" y="944"/>
                  <a:pt x="13349" y="950"/>
                  <a:pt x="13343" y="953"/>
                </a:cubicBezTo>
                <a:lnTo>
                  <a:pt x="13359" y="958"/>
                </a:lnTo>
                <a:lnTo>
                  <a:pt x="13358" y="958"/>
                </a:lnTo>
                <a:lnTo>
                  <a:pt x="13361" y="958"/>
                </a:lnTo>
                <a:lnTo>
                  <a:pt x="13359" y="958"/>
                </a:lnTo>
                <a:lnTo>
                  <a:pt x="13377" y="941"/>
                </a:lnTo>
                <a:cubicBezTo>
                  <a:pt x="13386" y="939"/>
                  <a:pt x="13398" y="939"/>
                  <a:pt x="13410" y="939"/>
                </a:cubicBezTo>
                <a:cubicBezTo>
                  <a:pt x="13413" y="939"/>
                  <a:pt x="13466" y="936"/>
                  <a:pt x="13442" y="928"/>
                </a:cubicBezTo>
                <a:cubicBezTo>
                  <a:pt x="13415" y="925"/>
                  <a:pt x="13387" y="924"/>
                  <a:pt x="13359" y="924"/>
                </a:cubicBezTo>
                <a:close/>
                <a:moveTo>
                  <a:pt x="14906" y="915"/>
                </a:moveTo>
                <a:cubicBezTo>
                  <a:pt x="14913" y="915"/>
                  <a:pt x="14920" y="916"/>
                  <a:pt x="14928" y="917"/>
                </a:cubicBezTo>
                <a:cubicBezTo>
                  <a:pt x="14922" y="926"/>
                  <a:pt x="14898" y="926"/>
                  <a:pt x="14886" y="926"/>
                </a:cubicBezTo>
                <a:cubicBezTo>
                  <a:pt x="14887" y="919"/>
                  <a:pt x="14893" y="916"/>
                  <a:pt x="14900" y="915"/>
                </a:cubicBezTo>
                <a:cubicBezTo>
                  <a:pt x="14902" y="915"/>
                  <a:pt x="14904" y="915"/>
                  <a:pt x="14906" y="915"/>
                </a:cubicBezTo>
                <a:close/>
                <a:moveTo>
                  <a:pt x="13852" y="903"/>
                </a:moveTo>
                <a:cubicBezTo>
                  <a:pt x="13827" y="904"/>
                  <a:pt x="13802" y="907"/>
                  <a:pt x="13778" y="910"/>
                </a:cubicBezTo>
                <a:cubicBezTo>
                  <a:pt x="13751" y="909"/>
                  <a:pt x="13724" y="908"/>
                  <a:pt x="13697" y="908"/>
                </a:cubicBezTo>
                <a:cubicBezTo>
                  <a:pt x="13659" y="909"/>
                  <a:pt x="13567" y="915"/>
                  <a:pt x="13537" y="930"/>
                </a:cubicBezTo>
                <a:cubicBezTo>
                  <a:pt x="13542" y="946"/>
                  <a:pt x="13576" y="942"/>
                  <a:pt x="13584" y="958"/>
                </a:cubicBezTo>
                <a:cubicBezTo>
                  <a:pt x="13557" y="970"/>
                  <a:pt x="13541" y="933"/>
                  <a:pt x="13513" y="958"/>
                </a:cubicBezTo>
                <a:cubicBezTo>
                  <a:pt x="13506" y="976"/>
                  <a:pt x="13540" y="961"/>
                  <a:pt x="13547" y="974"/>
                </a:cubicBezTo>
                <a:cubicBezTo>
                  <a:pt x="13595" y="981"/>
                  <a:pt x="13630" y="921"/>
                  <a:pt x="13691" y="952"/>
                </a:cubicBezTo>
                <a:cubicBezTo>
                  <a:pt x="13689" y="958"/>
                  <a:pt x="13685" y="963"/>
                  <a:pt x="13681" y="968"/>
                </a:cubicBezTo>
                <a:lnTo>
                  <a:pt x="13696" y="968"/>
                </a:lnTo>
                <a:cubicBezTo>
                  <a:pt x="13684" y="939"/>
                  <a:pt x="13820" y="935"/>
                  <a:pt x="13798" y="968"/>
                </a:cubicBezTo>
                <a:cubicBezTo>
                  <a:pt x="13833" y="979"/>
                  <a:pt x="13843" y="938"/>
                  <a:pt x="13878" y="938"/>
                </a:cubicBezTo>
                <a:cubicBezTo>
                  <a:pt x="13919" y="937"/>
                  <a:pt x="13960" y="938"/>
                  <a:pt x="14001" y="940"/>
                </a:cubicBezTo>
                <a:cubicBezTo>
                  <a:pt x="14042" y="943"/>
                  <a:pt x="14083" y="945"/>
                  <a:pt x="14124" y="944"/>
                </a:cubicBezTo>
                <a:cubicBezTo>
                  <a:pt x="14140" y="943"/>
                  <a:pt x="14173" y="948"/>
                  <a:pt x="14184" y="937"/>
                </a:cubicBezTo>
                <a:cubicBezTo>
                  <a:pt x="14218" y="905"/>
                  <a:pt x="14266" y="952"/>
                  <a:pt x="14306" y="937"/>
                </a:cubicBezTo>
                <a:cubicBezTo>
                  <a:pt x="14330" y="928"/>
                  <a:pt x="14347" y="942"/>
                  <a:pt x="14383" y="933"/>
                </a:cubicBezTo>
                <a:cubicBezTo>
                  <a:pt x="14392" y="931"/>
                  <a:pt x="14442" y="923"/>
                  <a:pt x="14442" y="923"/>
                </a:cubicBezTo>
                <a:cubicBezTo>
                  <a:pt x="14437" y="923"/>
                  <a:pt x="14442" y="920"/>
                  <a:pt x="14440" y="917"/>
                </a:cubicBezTo>
                <a:cubicBezTo>
                  <a:pt x="14466" y="906"/>
                  <a:pt x="14480" y="921"/>
                  <a:pt x="14507" y="913"/>
                </a:cubicBezTo>
                <a:cubicBezTo>
                  <a:pt x="14469" y="906"/>
                  <a:pt x="14430" y="904"/>
                  <a:pt x="14392" y="908"/>
                </a:cubicBezTo>
                <a:cubicBezTo>
                  <a:pt x="14397" y="912"/>
                  <a:pt x="14400" y="911"/>
                  <a:pt x="14407" y="912"/>
                </a:cubicBezTo>
                <a:cubicBezTo>
                  <a:pt x="14358" y="922"/>
                  <a:pt x="14302" y="914"/>
                  <a:pt x="14247" y="914"/>
                </a:cubicBezTo>
                <a:cubicBezTo>
                  <a:pt x="14182" y="914"/>
                  <a:pt x="14087" y="930"/>
                  <a:pt x="14026" y="916"/>
                </a:cubicBezTo>
                <a:cubicBezTo>
                  <a:pt x="14004" y="911"/>
                  <a:pt x="13980" y="903"/>
                  <a:pt x="13962" y="918"/>
                </a:cubicBezTo>
                <a:cubicBezTo>
                  <a:pt x="13957" y="917"/>
                  <a:pt x="13907" y="888"/>
                  <a:pt x="13907" y="917"/>
                </a:cubicBezTo>
                <a:cubicBezTo>
                  <a:pt x="13877" y="931"/>
                  <a:pt x="13887" y="885"/>
                  <a:pt x="13855" y="918"/>
                </a:cubicBezTo>
                <a:cubicBezTo>
                  <a:pt x="13856" y="912"/>
                  <a:pt x="13837" y="906"/>
                  <a:pt x="13852" y="903"/>
                </a:cubicBezTo>
                <a:close/>
                <a:moveTo>
                  <a:pt x="14027" y="875"/>
                </a:moveTo>
                <a:cubicBezTo>
                  <a:pt x="14017" y="875"/>
                  <a:pt x="13992" y="876"/>
                  <a:pt x="14002" y="885"/>
                </a:cubicBezTo>
                <a:cubicBezTo>
                  <a:pt x="14015" y="898"/>
                  <a:pt x="14033" y="883"/>
                  <a:pt x="14040" y="883"/>
                </a:cubicBezTo>
                <a:lnTo>
                  <a:pt x="14033" y="876"/>
                </a:lnTo>
                <a:lnTo>
                  <a:pt x="14031" y="875"/>
                </a:lnTo>
                <a:cubicBezTo>
                  <a:pt x="14031" y="875"/>
                  <a:pt x="14029" y="875"/>
                  <a:pt x="14027" y="875"/>
                </a:cubicBezTo>
                <a:close/>
                <a:moveTo>
                  <a:pt x="13980" y="873"/>
                </a:moveTo>
                <a:cubicBezTo>
                  <a:pt x="13978" y="873"/>
                  <a:pt x="13977" y="873"/>
                  <a:pt x="13975" y="874"/>
                </a:cubicBezTo>
                <a:cubicBezTo>
                  <a:pt x="13969" y="905"/>
                  <a:pt x="14001" y="872"/>
                  <a:pt x="13980" y="873"/>
                </a:cubicBezTo>
                <a:close/>
                <a:moveTo>
                  <a:pt x="1311" y="860"/>
                </a:moveTo>
                <a:cubicBezTo>
                  <a:pt x="1306" y="860"/>
                  <a:pt x="1297" y="860"/>
                  <a:pt x="1294" y="861"/>
                </a:cubicBezTo>
                <a:cubicBezTo>
                  <a:pt x="1280" y="864"/>
                  <a:pt x="1242" y="868"/>
                  <a:pt x="1258" y="871"/>
                </a:cubicBezTo>
                <a:cubicBezTo>
                  <a:pt x="1278" y="873"/>
                  <a:pt x="1298" y="869"/>
                  <a:pt x="1314" y="861"/>
                </a:cubicBezTo>
                <a:cubicBezTo>
                  <a:pt x="1316" y="860"/>
                  <a:pt x="1314" y="860"/>
                  <a:pt x="1311" y="860"/>
                </a:cubicBezTo>
                <a:close/>
                <a:moveTo>
                  <a:pt x="12252" y="840"/>
                </a:moveTo>
                <a:cubicBezTo>
                  <a:pt x="12250" y="840"/>
                  <a:pt x="12248" y="840"/>
                  <a:pt x="12246" y="840"/>
                </a:cubicBezTo>
                <a:cubicBezTo>
                  <a:pt x="12251" y="842"/>
                  <a:pt x="12245" y="848"/>
                  <a:pt x="12259" y="845"/>
                </a:cubicBezTo>
                <a:lnTo>
                  <a:pt x="12260" y="845"/>
                </a:lnTo>
                <a:cubicBezTo>
                  <a:pt x="12260" y="840"/>
                  <a:pt x="12257" y="840"/>
                  <a:pt x="12252" y="840"/>
                </a:cubicBezTo>
                <a:close/>
                <a:moveTo>
                  <a:pt x="15909" y="825"/>
                </a:moveTo>
                <a:cubicBezTo>
                  <a:pt x="15919" y="826"/>
                  <a:pt x="15929" y="828"/>
                  <a:pt x="15938" y="831"/>
                </a:cubicBezTo>
                <a:cubicBezTo>
                  <a:pt x="15926" y="834"/>
                  <a:pt x="15913" y="834"/>
                  <a:pt x="15901" y="832"/>
                </a:cubicBezTo>
                <a:cubicBezTo>
                  <a:pt x="15893" y="829"/>
                  <a:pt x="15898" y="827"/>
                  <a:pt x="15898" y="825"/>
                </a:cubicBezTo>
                <a:cubicBezTo>
                  <a:pt x="15902" y="825"/>
                  <a:pt x="15905" y="825"/>
                  <a:pt x="15909" y="825"/>
                </a:cubicBezTo>
                <a:close/>
                <a:moveTo>
                  <a:pt x="15721" y="813"/>
                </a:moveTo>
                <a:cubicBezTo>
                  <a:pt x="15777" y="815"/>
                  <a:pt x="15837" y="813"/>
                  <a:pt x="15881" y="825"/>
                </a:cubicBezTo>
                <a:cubicBezTo>
                  <a:pt x="15827" y="828"/>
                  <a:pt x="15773" y="824"/>
                  <a:pt x="15721" y="813"/>
                </a:cubicBezTo>
                <a:close/>
                <a:moveTo>
                  <a:pt x="14312" y="789"/>
                </a:moveTo>
                <a:cubicBezTo>
                  <a:pt x="14306" y="789"/>
                  <a:pt x="14300" y="790"/>
                  <a:pt x="14295" y="793"/>
                </a:cubicBezTo>
                <a:cubicBezTo>
                  <a:pt x="14300" y="796"/>
                  <a:pt x="14321" y="802"/>
                  <a:pt x="14321" y="791"/>
                </a:cubicBezTo>
                <a:lnTo>
                  <a:pt x="14318" y="790"/>
                </a:lnTo>
                <a:cubicBezTo>
                  <a:pt x="14316" y="790"/>
                  <a:pt x="14314" y="789"/>
                  <a:pt x="14312" y="789"/>
                </a:cubicBezTo>
                <a:close/>
                <a:moveTo>
                  <a:pt x="14493" y="779"/>
                </a:moveTo>
                <a:cubicBezTo>
                  <a:pt x="14484" y="780"/>
                  <a:pt x="14478" y="782"/>
                  <a:pt x="14478" y="789"/>
                </a:cubicBezTo>
                <a:cubicBezTo>
                  <a:pt x="14494" y="807"/>
                  <a:pt x="14512" y="780"/>
                  <a:pt x="14522" y="780"/>
                </a:cubicBezTo>
                <a:lnTo>
                  <a:pt x="14520" y="780"/>
                </a:lnTo>
                <a:cubicBezTo>
                  <a:pt x="14512" y="780"/>
                  <a:pt x="14501" y="779"/>
                  <a:pt x="14493" y="779"/>
                </a:cubicBezTo>
                <a:close/>
                <a:moveTo>
                  <a:pt x="15325" y="733"/>
                </a:moveTo>
                <a:cubicBezTo>
                  <a:pt x="15364" y="735"/>
                  <a:pt x="15404" y="735"/>
                  <a:pt x="15443" y="733"/>
                </a:cubicBezTo>
                <a:cubicBezTo>
                  <a:pt x="15460" y="733"/>
                  <a:pt x="15446" y="742"/>
                  <a:pt x="15419" y="744"/>
                </a:cubicBezTo>
                <a:cubicBezTo>
                  <a:pt x="15353" y="750"/>
                  <a:pt x="15287" y="751"/>
                  <a:pt x="15221" y="747"/>
                </a:cubicBezTo>
                <a:cubicBezTo>
                  <a:pt x="15205" y="753"/>
                  <a:pt x="15184" y="753"/>
                  <a:pt x="15168" y="746"/>
                </a:cubicBezTo>
                <a:cubicBezTo>
                  <a:pt x="15197" y="725"/>
                  <a:pt x="15282" y="749"/>
                  <a:pt x="15325" y="733"/>
                </a:cubicBezTo>
                <a:close/>
                <a:moveTo>
                  <a:pt x="14212" y="696"/>
                </a:moveTo>
                <a:cubicBezTo>
                  <a:pt x="14215" y="695"/>
                  <a:pt x="14219" y="696"/>
                  <a:pt x="14222" y="697"/>
                </a:cubicBezTo>
                <a:cubicBezTo>
                  <a:pt x="14216" y="705"/>
                  <a:pt x="14198" y="700"/>
                  <a:pt x="14188" y="703"/>
                </a:cubicBezTo>
                <a:cubicBezTo>
                  <a:pt x="14189" y="702"/>
                  <a:pt x="14194" y="699"/>
                  <a:pt x="14201" y="697"/>
                </a:cubicBezTo>
                <a:cubicBezTo>
                  <a:pt x="14204" y="696"/>
                  <a:pt x="14208" y="696"/>
                  <a:pt x="14212" y="696"/>
                </a:cubicBezTo>
                <a:close/>
                <a:moveTo>
                  <a:pt x="14403" y="673"/>
                </a:moveTo>
                <a:cubicBezTo>
                  <a:pt x="14438" y="673"/>
                  <a:pt x="14395" y="685"/>
                  <a:pt x="14381" y="681"/>
                </a:cubicBezTo>
                <a:cubicBezTo>
                  <a:pt x="14367" y="677"/>
                  <a:pt x="14403" y="676"/>
                  <a:pt x="14403" y="673"/>
                </a:cubicBezTo>
                <a:close/>
                <a:moveTo>
                  <a:pt x="14306" y="671"/>
                </a:moveTo>
                <a:cubicBezTo>
                  <a:pt x="14308" y="671"/>
                  <a:pt x="14311" y="671"/>
                  <a:pt x="14313" y="671"/>
                </a:cubicBezTo>
                <a:cubicBezTo>
                  <a:pt x="14331" y="671"/>
                  <a:pt x="14352" y="674"/>
                  <a:pt x="14364" y="680"/>
                </a:cubicBezTo>
                <a:cubicBezTo>
                  <a:pt x="14342" y="683"/>
                  <a:pt x="14287" y="693"/>
                  <a:pt x="14278" y="676"/>
                </a:cubicBezTo>
                <a:cubicBezTo>
                  <a:pt x="14279" y="673"/>
                  <a:pt x="14291" y="671"/>
                  <a:pt x="14306" y="671"/>
                </a:cubicBezTo>
                <a:close/>
                <a:moveTo>
                  <a:pt x="2032" y="560"/>
                </a:moveTo>
                <a:cubicBezTo>
                  <a:pt x="2023" y="560"/>
                  <a:pt x="2015" y="561"/>
                  <a:pt x="2010" y="563"/>
                </a:cubicBezTo>
                <a:cubicBezTo>
                  <a:pt x="1996" y="567"/>
                  <a:pt x="1985" y="574"/>
                  <a:pt x="1978" y="582"/>
                </a:cubicBezTo>
                <a:lnTo>
                  <a:pt x="1997" y="580"/>
                </a:lnTo>
                <a:lnTo>
                  <a:pt x="2059" y="570"/>
                </a:lnTo>
                <a:cubicBezTo>
                  <a:pt x="2060" y="563"/>
                  <a:pt x="2046" y="560"/>
                  <a:pt x="2032" y="560"/>
                </a:cubicBezTo>
                <a:close/>
                <a:moveTo>
                  <a:pt x="14357" y="547"/>
                </a:moveTo>
                <a:cubicBezTo>
                  <a:pt x="14366" y="547"/>
                  <a:pt x="14373" y="547"/>
                  <a:pt x="14374" y="549"/>
                </a:cubicBezTo>
                <a:cubicBezTo>
                  <a:pt x="14372" y="552"/>
                  <a:pt x="14366" y="550"/>
                  <a:pt x="14364" y="550"/>
                </a:cubicBezTo>
                <a:cubicBezTo>
                  <a:pt x="14364" y="550"/>
                  <a:pt x="14331" y="564"/>
                  <a:pt x="14326" y="555"/>
                </a:cubicBezTo>
                <a:cubicBezTo>
                  <a:pt x="14323" y="549"/>
                  <a:pt x="14341" y="547"/>
                  <a:pt x="14357" y="547"/>
                </a:cubicBezTo>
                <a:close/>
                <a:moveTo>
                  <a:pt x="14417" y="543"/>
                </a:moveTo>
                <a:cubicBezTo>
                  <a:pt x="14424" y="544"/>
                  <a:pt x="14431" y="546"/>
                  <a:pt x="14434" y="552"/>
                </a:cubicBezTo>
                <a:cubicBezTo>
                  <a:pt x="14434" y="552"/>
                  <a:pt x="14402" y="556"/>
                  <a:pt x="14402" y="548"/>
                </a:cubicBezTo>
                <a:cubicBezTo>
                  <a:pt x="14403" y="545"/>
                  <a:pt x="14409" y="543"/>
                  <a:pt x="14417" y="543"/>
                </a:cubicBezTo>
                <a:close/>
                <a:moveTo>
                  <a:pt x="14182" y="522"/>
                </a:moveTo>
                <a:cubicBezTo>
                  <a:pt x="14172" y="522"/>
                  <a:pt x="14165" y="523"/>
                  <a:pt x="14164" y="526"/>
                </a:cubicBezTo>
                <a:cubicBezTo>
                  <a:pt x="14162" y="534"/>
                  <a:pt x="14224" y="535"/>
                  <a:pt x="14258" y="533"/>
                </a:cubicBezTo>
                <a:cubicBezTo>
                  <a:pt x="14258" y="522"/>
                  <a:pt x="14242" y="526"/>
                  <a:pt x="14235" y="522"/>
                </a:cubicBezTo>
                <a:lnTo>
                  <a:pt x="14235" y="522"/>
                </a:lnTo>
                <a:cubicBezTo>
                  <a:pt x="14224" y="523"/>
                  <a:pt x="14207" y="522"/>
                  <a:pt x="14192" y="522"/>
                </a:cubicBezTo>
                <a:cubicBezTo>
                  <a:pt x="14188" y="522"/>
                  <a:pt x="14185" y="522"/>
                  <a:pt x="14182" y="522"/>
                </a:cubicBezTo>
                <a:close/>
                <a:moveTo>
                  <a:pt x="2977" y="419"/>
                </a:moveTo>
                <a:cubicBezTo>
                  <a:pt x="2968" y="419"/>
                  <a:pt x="2958" y="424"/>
                  <a:pt x="2961" y="428"/>
                </a:cubicBezTo>
                <a:cubicBezTo>
                  <a:pt x="2968" y="428"/>
                  <a:pt x="2982" y="425"/>
                  <a:pt x="2982" y="420"/>
                </a:cubicBezTo>
                <a:lnTo>
                  <a:pt x="2981" y="420"/>
                </a:lnTo>
                <a:cubicBezTo>
                  <a:pt x="2980" y="419"/>
                  <a:pt x="2979" y="419"/>
                  <a:pt x="2977" y="419"/>
                </a:cubicBezTo>
                <a:close/>
                <a:moveTo>
                  <a:pt x="3002" y="413"/>
                </a:moveTo>
                <a:cubicBezTo>
                  <a:pt x="3003" y="415"/>
                  <a:pt x="3008" y="420"/>
                  <a:pt x="3012" y="418"/>
                </a:cubicBezTo>
                <a:cubicBezTo>
                  <a:pt x="3016" y="416"/>
                  <a:pt x="3008" y="414"/>
                  <a:pt x="3002" y="413"/>
                </a:cubicBezTo>
                <a:lnTo>
                  <a:pt x="3002" y="413"/>
                </a:lnTo>
                <a:close/>
                <a:moveTo>
                  <a:pt x="14060" y="409"/>
                </a:moveTo>
                <a:cubicBezTo>
                  <a:pt x="14063" y="409"/>
                  <a:pt x="14065" y="410"/>
                  <a:pt x="14067" y="411"/>
                </a:cubicBezTo>
                <a:lnTo>
                  <a:pt x="14051" y="411"/>
                </a:lnTo>
                <a:cubicBezTo>
                  <a:pt x="14052" y="411"/>
                  <a:pt x="14052" y="410"/>
                  <a:pt x="14053" y="410"/>
                </a:cubicBezTo>
                <a:cubicBezTo>
                  <a:pt x="14055" y="409"/>
                  <a:pt x="14058" y="408"/>
                  <a:pt x="14060" y="409"/>
                </a:cubicBezTo>
                <a:close/>
                <a:moveTo>
                  <a:pt x="2941" y="407"/>
                </a:moveTo>
                <a:cubicBezTo>
                  <a:pt x="2935" y="408"/>
                  <a:pt x="2937" y="412"/>
                  <a:pt x="2942" y="416"/>
                </a:cubicBezTo>
                <a:cubicBezTo>
                  <a:pt x="2948" y="414"/>
                  <a:pt x="2945" y="409"/>
                  <a:pt x="2945" y="407"/>
                </a:cubicBezTo>
                <a:lnTo>
                  <a:pt x="2945" y="407"/>
                </a:lnTo>
                <a:cubicBezTo>
                  <a:pt x="2943" y="407"/>
                  <a:pt x="2942" y="407"/>
                  <a:pt x="2941" y="407"/>
                </a:cubicBezTo>
                <a:close/>
                <a:moveTo>
                  <a:pt x="14008" y="405"/>
                </a:moveTo>
                <a:lnTo>
                  <a:pt x="14018" y="412"/>
                </a:lnTo>
                <a:cubicBezTo>
                  <a:pt x="14013" y="412"/>
                  <a:pt x="13968" y="418"/>
                  <a:pt x="13964" y="411"/>
                </a:cubicBezTo>
                <a:cubicBezTo>
                  <a:pt x="13961" y="405"/>
                  <a:pt x="14006" y="408"/>
                  <a:pt x="14008" y="405"/>
                </a:cubicBezTo>
                <a:close/>
                <a:moveTo>
                  <a:pt x="13825" y="405"/>
                </a:moveTo>
                <a:cubicBezTo>
                  <a:pt x="13842" y="405"/>
                  <a:pt x="13869" y="407"/>
                  <a:pt x="13864" y="410"/>
                </a:cubicBezTo>
                <a:cubicBezTo>
                  <a:pt x="13857" y="415"/>
                  <a:pt x="13788" y="410"/>
                  <a:pt x="13788" y="410"/>
                </a:cubicBezTo>
                <a:cubicBezTo>
                  <a:pt x="13784" y="406"/>
                  <a:pt x="13805" y="409"/>
                  <a:pt x="13813" y="406"/>
                </a:cubicBezTo>
                <a:cubicBezTo>
                  <a:pt x="13814" y="405"/>
                  <a:pt x="13819" y="405"/>
                  <a:pt x="13825" y="405"/>
                </a:cubicBezTo>
                <a:close/>
                <a:moveTo>
                  <a:pt x="13901" y="405"/>
                </a:moveTo>
                <a:cubicBezTo>
                  <a:pt x="13904" y="405"/>
                  <a:pt x="13907" y="405"/>
                  <a:pt x="13910" y="405"/>
                </a:cubicBezTo>
                <a:cubicBezTo>
                  <a:pt x="13921" y="406"/>
                  <a:pt x="13934" y="409"/>
                  <a:pt x="13944" y="411"/>
                </a:cubicBezTo>
                <a:cubicBezTo>
                  <a:pt x="13950" y="417"/>
                  <a:pt x="13938" y="424"/>
                  <a:pt x="13883" y="411"/>
                </a:cubicBezTo>
                <a:cubicBezTo>
                  <a:pt x="13886" y="407"/>
                  <a:pt x="13893" y="405"/>
                  <a:pt x="13901" y="405"/>
                </a:cubicBezTo>
                <a:close/>
                <a:moveTo>
                  <a:pt x="13508" y="395"/>
                </a:moveTo>
                <a:cubicBezTo>
                  <a:pt x="13496" y="394"/>
                  <a:pt x="13483" y="395"/>
                  <a:pt x="13482" y="400"/>
                </a:cubicBezTo>
                <a:cubicBezTo>
                  <a:pt x="13479" y="409"/>
                  <a:pt x="13538" y="407"/>
                  <a:pt x="13533" y="396"/>
                </a:cubicBezTo>
                <a:lnTo>
                  <a:pt x="13532" y="396"/>
                </a:lnTo>
                <a:cubicBezTo>
                  <a:pt x="13532" y="396"/>
                  <a:pt x="13520" y="395"/>
                  <a:pt x="13508" y="395"/>
                </a:cubicBezTo>
                <a:close/>
                <a:moveTo>
                  <a:pt x="2231" y="372"/>
                </a:moveTo>
                <a:cubicBezTo>
                  <a:pt x="2233" y="372"/>
                  <a:pt x="2235" y="372"/>
                  <a:pt x="2238" y="372"/>
                </a:cubicBezTo>
                <a:cubicBezTo>
                  <a:pt x="2257" y="372"/>
                  <a:pt x="2264" y="377"/>
                  <a:pt x="2257" y="394"/>
                </a:cubicBezTo>
                <a:cubicBezTo>
                  <a:pt x="2228" y="407"/>
                  <a:pt x="2204" y="373"/>
                  <a:pt x="2231" y="372"/>
                </a:cubicBezTo>
                <a:close/>
                <a:moveTo>
                  <a:pt x="14773" y="361"/>
                </a:moveTo>
                <a:cubicBezTo>
                  <a:pt x="14772" y="363"/>
                  <a:pt x="14771" y="364"/>
                  <a:pt x="14769" y="366"/>
                </a:cubicBezTo>
                <a:cubicBezTo>
                  <a:pt x="14762" y="371"/>
                  <a:pt x="14749" y="372"/>
                  <a:pt x="14741" y="367"/>
                </a:cubicBezTo>
                <a:cubicBezTo>
                  <a:pt x="14751" y="364"/>
                  <a:pt x="14762" y="362"/>
                  <a:pt x="14773" y="361"/>
                </a:cubicBezTo>
                <a:close/>
                <a:moveTo>
                  <a:pt x="2178" y="356"/>
                </a:moveTo>
                <a:cubicBezTo>
                  <a:pt x="2183" y="357"/>
                  <a:pt x="2181" y="364"/>
                  <a:pt x="2181" y="367"/>
                </a:cubicBezTo>
                <a:cubicBezTo>
                  <a:pt x="2178" y="370"/>
                  <a:pt x="2173" y="371"/>
                  <a:pt x="2168" y="371"/>
                </a:cubicBezTo>
                <a:cubicBezTo>
                  <a:pt x="2167" y="370"/>
                  <a:pt x="2166" y="369"/>
                  <a:pt x="2166" y="368"/>
                </a:cubicBezTo>
                <a:cubicBezTo>
                  <a:pt x="2164" y="363"/>
                  <a:pt x="2169" y="358"/>
                  <a:pt x="2176" y="357"/>
                </a:cubicBezTo>
                <a:cubicBezTo>
                  <a:pt x="2177" y="357"/>
                  <a:pt x="2178" y="356"/>
                  <a:pt x="2178" y="356"/>
                </a:cubicBezTo>
                <a:close/>
                <a:moveTo>
                  <a:pt x="14342" y="354"/>
                </a:moveTo>
                <a:cubicBezTo>
                  <a:pt x="14345" y="354"/>
                  <a:pt x="14348" y="354"/>
                  <a:pt x="14351" y="354"/>
                </a:cubicBezTo>
                <a:cubicBezTo>
                  <a:pt x="14363" y="355"/>
                  <a:pt x="14377" y="358"/>
                  <a:pt x="14385" y="359"/>
                </a:cubicBezTo>
                <a:cubicBezTo>
                  <a:pt x="14396" y="369"/>
                  <a:pt x="14331" y="369"/>
                  <a:pt x="14321" y="360"/>
                </a:cubicBezTo>
                <a:cubicBezTo>
                  <a:pt x="14325" y="356"/>
                  <a:pt x="14333" y="354"/>
                  <a:pt x="14342" y="354"/>
                </a:cubicBezTo>
                <a:close/>
                <a:moveTo>
                  <a:pt x="14440" y="353"/>
                </a:moveTo>
                <a:cubicBezTo>
                  <a:pt x="14456" y="353"/>
                  <a:pt x="14472" y="354"/>
                  <a:pt x="14474" y="356"/>
                </a:cubicBezTo>
                <a:cubicBezTo>
                  <a:pt x="14477" y="359"/>
                  <a:pt x="14457" y="358"/>
                  <a:pt x="14438" y="359"/>
                </a:cubicBezTo>
                <a:lnTo>
                  <a:pt x="14440" y="359"/>
                </a:lnTo>
                <a:cubicBezTo>
                  <a:pt x="14423" y="360"/>
                  <a:pt x="14408" y="365"/>
                  <a:pt x="14410" y="361"/>
                </a:cubicBezTo>
                <a:cubicBezTo>
                  <a:pt x="14410" y="355"/>
                  <a:pt x="14425" y="353"/>
                  <a:pt x="14440" y="353"/>
                </a:cubicBezTo>
                <a:close/>
                <a:moveTo>
                  <a:pt x="14563" y="351"/>
                </a:moveTo>
                <a:cubicBezTo>
                  <a:pt x="14577" y="351"/>
                  <a:pt x="14593" y="351"/>
                  <a:pt x="14609" y="352"/>
                </a:cubicBezTo>
                <a:cubicBezTo>
                  <a:pt x="14660" y="355"/>
                  <a:pt x="14713" y="361"/>
                  <a:pt x="14731" y="365"/>
                </a:cubicBezTo>
                <a:cubicBezTo>
                  <a:pt x="14694" y="368"/>
                  <a:pt x="14621" y="363"/>
                  <a:pt x="14568" y="363"/>
                </a:cubicBezTo>
                <a:cubicBezTo>
                  <a:pt x="14545" y="364"/>
                  <a:pt x="14523" y="364"/>
                  <a:pt x="14501" y="361"/>
                </a:cubicBezTo>
                <a:cubicBezTo>
                  <a:pt x="14506" y="353"/>
                  <a:pt x="14531" y="351"/>
                  <a:pt x="14563" y="351"/>
                </a:cubicBezTo>
                <a:close/>
                <a:moveTo>
                  <a:pt x="1747" y="348"/>
                </a:moveTo>
                <a:cubicBezTo>
                  <a:pt x="1758" y="351"/>
                  <a:pt x="1760" y="357"/>
                  <a:pt x="1752" y="362"/>
                </a:cubicBezTo>
                <a:cubicBezTo>
                  <a:pt x="1745" y="373"/>
                  <a:pt x="1724" y="348"/>
                  <a:pt x="1747" y="348"/>
                </a:cubicBezTo>
                <a:close/>
                <a:moveTo>
                  <a:pt x="2369" y="315"/>
                </a:moveTo>
                <a:cubicBezTo>
                  <a:pt x="2372" y="315"/>
                  <a:pt x="2375" y="315"/>
                  <a:pt x="2378" y="317"/>
                </a:cubicBezTo>
                <a:cubicBezTo>
                  <a:pt x="2407" y="325"/>
                  <a:pt x="2372" y="339"/>
                  <a:pt x="2359" y="341"/>
                </a:cubicBezTo>
                <a:cubicBezTo>
                  <a:pt x="2344" y="336"/>
                  <a:pt x="2348" y="314"/>
                  <a:pt x="2369" y="315"/>
                </a:cubicBezTo>
                <a:close/>
                <a:moveTo>
                  <a:pt x="1696" y="298"/>
                </a:moveTo>
                <a:cubicBezTo>
                  <a:pt x="1737" y="299"/>
                  <a:pt x="1707" y="362"/>
                  <a:pt x="1676" y="342"/>
                </a:cubicBezTo>
                <a:cubicBezTo>
                  <a:pt x="1649" y="323"/>
                  <a:pt x="1651" y="305"/>
                  <a:pt x="1692" y="298"/>
                </a:cubicBezTo>
                <a:cubicBezTo>
                  <a:pt x="1693" y="298"/>
                  <a:pt x="1695" y="298"/>
                  <a:pt x="1696" y="298"/>
                </a:cubicBezTo>
                <a:close/>
                <a:moveTo>
                  <a:pt x="14117" y="293"/>
                </a:moveTo>
                <a:cubicBezTo>
                  <a:pt x="14116" y="295"/>
                  <a:pt x="14076" y="301"/>
                  <a:pt x="14097" y="306"/>
                </a:cubicBezTo>
                <a:cubicBezTo>
                  <a:pt x="14118" y="311"/>
                  <a:pt x="14124" y="297"/>
                  <a:pt x="14129" y="295"/>
                </a:cubicBezTo>
                <a:lnTo>
                  <a:pt x="14118" y="293"/>
                </a:lnTo>
                <a:lnTo>
                  <a:pt x="14117" y="293"/>
                </a:lnTo>
                <a:close/>
                <a:moveTo>
                  <a:pt x="13413" y="288"/>
                </a:moveTo>
                <a:cubicBezTo>
                  <a:pt x="13406" y="288"/>
                  <a:pt x="13400" y="289"/>
                  <a:pt x="13395" y="291"/>
                </a:cubicBezTo>
                <a:cubicBezTo>
                  <a:pt x="13399" y="293"/>
                  <a:pt x="13419" y="296"/>
                  <a:pt x="13421" y="290"/>
                </a:cubicBezTo>
                <a:lnTo>
                  <a:pt x="13419" y="289"/>
                </a:lnTo>
                <a:cubicBezTo>
                  <a:pt x="13417" y="289"/>
                  <a:pt x="13415" y="288"/>
                  <a:pt x="13413" y="288"/>
                </a:cubicBezTo>
                <a:close/>
                <a:moveTo>
                  <a:pt x="3798" y="287"/>
                </a:moveTo>
                <a:cubicBezTo>
                  <a:pt x="3796" y="287"/>
                  <a:pt x="3794" y="287"/>
                  <a:pt x="3792" y="287"/>
                </a:cubicBezTo>
                <a:cubicBezTo>
                  <a:pt x="3783" y="289"/>
                  <a:pt x="3778" y="296"/>
                  <a:pt x="3781" y="301"/>
                </a:cubicBezTo>
                <a:cubicBezTo>
                  <a:pt x="3792" y="304"/>
                  <a:pt x="3813" y="306"/>
                  <a:pt x="3813" y="295"/>
                </a:cubicBezTo>
                <a:lnTo>
                  <a:pt x="3813" y="295"/>
                </a:lnTo>
                <a:cubicBezTo>
                  <a:pt x="3811" y="290"/>
                  <a:pt x="3805" y="287"/>
                  <a:pt x="3798" y="287"/>
                </a:cubicBezTo>
                <a:close/>
                <a:moveTo>
                  <a:pt x="3615" y="276"/>
                </a:moveTo>
                <a:cubicBezTo>
                  <a:pt x="3619" y="276"/>
                  <a:pt x="3622" y="277"/>
                  <a:pt x="3622" y="280"/>
                </a:cubicBezTo>
                <a:cubicBezTo>
                  <a:pt x="3619" y="282"/>
                  <a:pt x="3593" y="286"/>
                  <a:pt x="3598" y="279"/>
                </a:cubicBezTo>
                <a:cubicBezTo>
                  <a:pt x="3600" y="279"/>
                  <a:pt x="3606" y="277"/>
                  <a:pt x="3611" y="276"/>
                </a:cubicBezTo>
                <a:cubicBezTo>
                  <a:pt x="3613" y="276"/>
                  <a:pt x="3614" y="276"/>
                  <a:pt x="3615" y="276"/>
                </a:cubicBezTo>
                <a:close/>
                <a:moveTo>
                  <a:pt x="13466" y="274"/>
                </a:moveTo>
                <a:lnTo>
                  <a:pt x="13440" y="289"/>
                </a:lnTo>
                <a:lnTo>
                  <a:pt x="13437" y="289"/>
                </a:lnTo>
                <a:lnTo>
                  <a:pt x="13439" y="290"/>
                </a:lnTo>
                <a:lnTo>
                  <a:pt x="13440" y="289"/>
                </a:lnTo>
                <a:lnTo>
                  <a:pt x="13466" y="293"/>
                </a:lnTo>
                <a:cubicBezTo>
                  <a:pt x="13478" y="290"/>
                  <a:pt x="13489" y="287"/>
                  <a:pt x="13500" y="286"/>
                </a:cubicBezTo>
                <a:cubicBezTo>
                  <a:pt x="13499" y="278"/>
                  <a:pt x="13482" y="274"/>
                  <a:pt x="13466" y="274"/>
                </a:cubicBezTo>
                <a:close/>
                <a:moveTo>
                  <a:pt x="3962" y="270"/>
                </a:moveTo>
                <a:cubicBezTo>
                  <a:pt x="3950" y="280"/>
                  <a:pt x="3966" y="282"/>
                  <a:pt x="3960" y="292"/>
                </a:cubicBezTo>
                <a:cubicBezTo>
                  <a:pt x="3973" y="292"/>
                  <a:pt x="3991" y="273"/>
                  <a:pt x="3962" y="270"/>
                </a:cubicBezTo>
                <a:lnTo>
                  <a:pt x="3962" y="270"/>
                </a:lnTo>
                <a:close/>
                <a:moveTo>
                  <a:pt x="4243" y="261"/>
                </a:moveTo>
                <a:cubicBezTo>
                  <a:pt x="4237" y="262"/>
                  <a:pt x="4231" y="263"/>
                  <a:pt x="4231" y="263"/>
                </a:cubicBezTo>
                <a:lnTo>
                  <a:pt x="4242" y="270"/>
                </a:lnTo>
                <a:lnTo>
                  <a:pt x="4256" y="265"/>
                </a:lnTo>
                <a:lnTo>
                  <a:pt x="4256" y="265"/>
                </a:lnTo>
                <a:lnTo>
                  <a:pt x="4256" y="265"/>
                </a:lnTo>
                <a:lnTo>
                  <a:pt x="4256" y="265"/>
                </a:lnTo>
                <a:lnTo>
                  <a:pt x="4243" y="261"/>
                </a:lnTo>
                <a:close/>
                <a:moveTo>
                  <a:pt x="3825" y="260"/>
                </a:moveTo>
                <a:cubicBezTo>
                  <a:pt x="3828" y="260"/>
                  <a:pt x="3830" y="260"/>
                  <a:pt x="3831" y="261"/>
                </a:cubicBezTo>
                <a:cubicBezTo>
                  <a:pt x="3836" y="264"/>
                  <a:pt x="3828" y="266"/>
                  <a:pt x="3825" y="268"/>
                </a:cubicBezTo>
                <a:lnTo>
                  <a:pt x="3823" y="270"/>
                </a:lnTo>
                <a:lnTo>
                  <a:pt x="3818" y="269"/>
                </a:lnTo>
                <a:lnTo>
                  <a:pt x="3815" y="269"/>
                </a:lnTo>
                <a:lnTo>
                  <a:pt x="3814" y="269"/>
                </a:lnTo>
                <a:cubicBezTo>
                  <a:pt x="3809" y="265"/>
                  <a:pt x="3818" y="261"/>
                  <a:pt x="3825" y="260"/>
                </a:cubicBezTo>
                <a:close/>
                <a:moveTo>
                  <a:pt x="4324" y="259"/>
                </a:moveTo>
                <a:cubicBezTo>
                  <a:pt x="4312" y="258"/>
                  <a:pt x="4300" y="259"/>
                  <a:pt x="4293" y="264"/>
                </a:cubicBezTo>
                <a:cubicBezTo>
                  <a:pt x="4314" y="271"/>
                  <a:pt x="4339" y="269"/>
                  <a:pt x="4357" y="259"/>
                </a:cubicBezTo>
                <a:cubicBezTo>
                  <a:pt x="4349" y="260"/>
                  <a:pt x="4337" y="259"/>
                  <a:pt x="4324" y="259"/>
                </a:cubicBezTo>
                <a:close/>
                <a:moveTo>
                  <a:pt x="4200" y="257"/>
                </a:moveTo>
                <a:cubicBezTo>
                  <a:pt x="4200" y="264"/>
                  <a:pt x="4208" y="265"/>
                  <a:pt x="4218" y="263"/>
                </a:cubicBezTo>
                <a:cubicBezTo>
                  <a:pt x="4218" y="254"/>
                  <a:pt x="4205" y="263"/>
                  <a:pt x="4200" y="257"/>
                </a:cubicBezTo>
                <a:close/>
                <a:moveTo>
                  <a:pt x="14812" y="242"/>
                </a:moveTo>
                <a:cubicBezTo>
                  <a:pt x="14839" y="243"/>
                  <a:pt x="14858" y="244"/>
                  <a:pt x="14856" y="246"/>
                </a:cubicBezTo>
                <a:cubicBezTo>
                  <a:pt x="14851" y="252"/>
                  <a:pt x="14657" y="260"/>
                  <a:pt x="14658" y="257"/>
                </a:cubicBezTo>
                <a:cubicBezTo>
                  <a:pt x="14689" y="248"/>
                  <a:pt x="14740" y="244"/>
                  <a:pt x="14782" y="243"/>
                </a:cubicBezTo>
                <a:cubicBezTo>
                  <a:pt x="14793" y="243"/>
                  <a:pt x="14803" y="242"/>
                  <a:pt x="14812" y="242"/>
                </a:cubicBezTo>
                <a:close/>
                <a:moveTo>
                  <a:pt x="4216" y="211"/>
                </a:moveTo>
                <a:cubicBezTo>
                  <a:pt x="4222" y="211"/>
                  <a:pt x="4231" y="214"/>
                  <a:pt x="4240" y="214"/>
                </a:cubicBezTo>
                <a:cubicBezTo>
                  <a:pt x="4257" y="214"/>
                  <a:pt x="4275" y="209"/>
                  <a:pt x="4280" y="214"/>
                </a:cubicBezTo>
                <a:cubicBezTo>
                  <a:pt x="4256" y="218"/>
                  <a:pt x="4230" y="218"/>
                  <a:pt x="4205" y="215"/>
                </a:cubicBezTo>
                <a:cubicBezTo>
                  <a:pt x="4205" y="213"/>
                  <a:pt x="4203" y="211"/>
                  <a:pt x="4216" y="211"/>
                </a:cubicBezTo>
                <a:close/>
                <a:moveTo>
                  <a:pt x="4109" y="211"/>
                </a:moveTo>
                <a:cubicBezTo>
                  <a:pt x="4125" y="211"/>
                  <a:pt x="4143" y="211"/>
                  <a:pt x="4160" y="212"/>
                </a:cubicBezTo>
                <a:cubicBezTo>
                  <a:pt x="4171" y="212"/>
                  <a:pt x="4171" y="219"/>
                  <a:pt x="4160" y="219"/>
                </a:cubicBezTo>
                <a:cubicBezTo>
                  <a:pt x="4086" y="216"/>
                  <a:pt x="4011" y="220"/>
                  <a:pt x="3938" y="231"/>
                </a:cubicBezTo>
                <a:cubicBezTo>
                  <a:pt x="3899" y="220"/>
                  <a:pt x="3844" y="234"/>
                  <a:pt x="3817" y="229"/>
                </a:cubicBezTo>
                <a:cubicBezTo>
                  <a:pt x="3816" y="222"/>
                  <a:pt x="3833" y="224"/>
                  <a:pt x="3858" y="222"/>
                </a:cubicBezTo>
                <a:cubicBezTo>
                  <a:pt x="3909" y="219"/>
                  <a:pt x="3996" y="212"/>
                  <a:pt x="4048" y="212"/>
                </a:cubicBezTo>
                <a:cubicBezTo>
                  <a:pt x="4058" y="212"/>
                  <a:pt x="4081" y="211"/>
                  <a:pt x="4109" y="211"/>
                </a:cubicBezTo>
                <a:close/>
                <a:moveTo>
                  <a:pt x="13642" y="202"/>
                </a:moveTo>
                <a:cubicBezTo>
                  <a:pt x="13639" y="202"/>
                  <a:pt x="13638" y="204"/>
                  <a:pt x="13640" y="207"/>
                </a:cubicBezTo>
                <a:cubicBezTo>
                  <a:pt x="13642" y="207"/>
                  <a:pt x="13648" y="209"/>
                  <a:pt x="13650" y="205"/>
                </a:cubicBezTo>
                <a:lnTo>
                  <a:pt x="13649" y="204"/>
                </a:lnTo>
                <a:cubicBezTo>
                  <a:pt x="13648" y="202"/>
                  <a:pt x="13644" y="202"/>
                  <a:pt x="13642" y="202"/>
                </a:cubicBezTo>
                <a:close/>
                <a:moveTo>
                  <a:pt x="13586" y="200"/>
                </a:moveTo>
                <a:cubicBezTo>
                  <a:pt x="13582" y="201"/>
                  <a:pt x="13579" y="203"/>
                  <a:pt x="13582" y="208"/>
                </a:cubicBezTo>
                <a:cubicBezTo>
                  <a:pt x="13589" y="209"/>
                  <a:pt x="13595" y="208"/>
                  <a:pt x="13595" y="202"/>
                </a:cubicBezTo>
                <a:lnTo>
                  <a:pt x="13593" y="202"/>
                </a:lnTo>
                <a:cubicBezTo>
                  <a:pt x="13591" y="201"/>
                  <a:pt x="13588" y="200"/>
                  <a:pt x="13586" y="200"/>
                </a:cubicBezTo>
                <a:close/>
                <a:moveTo>
                  <a:pt x="13398" y="199"/>
                </a:moveTo>
                <a:cubicBezTo>
                  <a:pt x="13398" y="199"/>
                  <a:pt x="13361" y="202"/>
                  <a:pt x="13365" y="208"/>
                </a:cubicBezTo>
                <a:cubicBezTo>
                  <a:pt x="13370" y="214"/>
                  <a:pt x="13402" y="209"/>
                  <a:pt x="13400" y="200"/>
                </a:cubicBezTo>
                <a:lnTo>
                  <a:pt x="13398" y="199"/>
                </a:lnTo>
                <a:close/>
                <a:moveTo>
                  <a:pt x="13502" y="198"/>
                </a:moveTo>
                <a:cubicBezTo>
                  <a:pt x="13495" y="198"/>
                  <a:pt x="13488" y="199"/>
                  <a:pt x="13480" y="199"/>
                </a:cubicBezTo>
                <a:cubicBezTo>
                  <a:pt x="13450" y="201"/>
                  <a:pt x="13420" y="205"/>
                  <a:pt x="13415" y="207"/>
                </a:cubicBezTo>
                <a:cubicBezTo>
                  <a:pt x="13432" y="214"/>
                  <a:pt x="13533" y="209"/>
                  <a:pt x="13544" y="207"/>
                </a:cubicBezTo>
                <a:lnTo>
                  <a:pt x="13541" y="207"/>
                </a:lnTo>
                <a:cubicBezTo>
                  <a:pt x="13540" y="201"/>
                  <a:pt x="13523" y="198"/>
                  <a:pt x="13502" y="198"/>
                </a:cubicBezTo>
                <a:close/>
                <a:moveTo>
                  <a:pt x="13297" y="197"/>
                </a:moveTo>
                <a:cubicBezTo>
                  <a:pt x="13295" y="197"/>
                  <a:pt x="13292" y="197"/>
                  <a:pt x="13289" y="198"/>
                </a:cubicBezTo>
                <a:cubicBezTo>
                  <a:pt x="13282" y="225"/>
                  <a:pt x="13342" y="215"/>
                  <a:pt x="13336" y="205"/>
                </a:cubicBezTo>
                <a:lnTo>
                  <a:pt x="13335" y="204"/>
                </a:lnTo>
                <a:cubicBezTo>
                  <a:pt x="13318" y="209"/>
                  <a:pt x="13314" y="196"/>
                  <a:pt x="13297" y="197"/>
                </a:cubicBezTo>
                <a:close/>
                <a:moveTo>
                  <a:pt x="13214" y="194"/>
                </a:moveTo>
                <a:cubicBezTo>
                  <a:pt x="13210" y="194"/>
                  <a:pt x="13207" y="194"/>
                  <a:pt x="13204" y="194"/>
                </a:cubicBezTo>
                <a:cubicBezTo>
                  <a:pt x="13191" y="195"/>
                  <a:pt x="13180" y="198"/>
                  <a:pt x="13173" y="205"/>
                </a:cubicBezTo>
                <a:lnTo>
                  <a:pt x="13180" y="210"/>
                </a:lnTo>
                <a:lnTo>
                  <a:pt x="13178" y="210"/>
                </a:lnTo>
                <a:lnTo>
                  <a:pt x="13181" y="210"/>
                </a:lnTo>
                <a:lnTo>
                  <a:pt x="13180" y="210"/>
                </a:lnTo>
                <a:lnTo>
                  <a:pt x="13212" y="204"/>
                </a:lnTo>
                <a:cubicBezTo>
                  <a:pt x="13224" y="205"/>
                  <a:pt x="13236" y="205"/>
                  <a:pt x="13241" y="194"/>
                </a:cubicBezTo>
                <a:cubicBezTo>
                  <a:pt x="13233" y="194"/>
                  <a:pt x="13223" y="194"/>
                  <a:pt x="13214" y="194"/>
                </a:cubicBezTo>
                <a:close/>
                <a:moveTo>
                  <a:pt x="10070" y="172"/>
                </a:moveTo>
                <a:cubicBezTo>
                  <a:pt x="10069" y="175"/>
                  <a:pt x="10004" y="176"/>
                  <a:pt x="10012" y="181"/>
                </a:cubicBezTo>
                <a:lnTo>
                  <a:pt x="10012" y="181"/>
                </a:lnTo>
                <a:cubicBezTo>
                  <a:pt x="10041" y="185"/>
                  <a:pt x="10071" y="183"/>
                  <a:pt x="10099" y="176"/>
                </a:cubicBezTo>
                <a:cubicBezTo>
                  <a:pt x="10090" y="174"/>
                  <a:pt x="10080" y="172"/>
                  <a:pt x="10070" y="172"/>
                </a:cubicBezTo>
                <a:close/>
                <a:moveTo>
                  <a:pt x="8601" y="164"/>
                </a:moveTo>
                <a:lnTo>
                  <a:pt x="8602" y="164"/>
                </a:lnTo>
                <a:lnTo>
                  <a:pt x="8602" y="164"/>
                </a:lnTo>
                <a:lnTo>
                  <a:pt x="8601" y="164"/>
                </a:lnTo>
                <a:close/>
                <a:moveTo>
                  <a:pt x="5409" y="163"/>
                </a:moveTo>
                <a:cubicBezTo>
                  <a:pt x="5416" y="163"/>
                  <a:pt x="5421" y="164"/>
                  <a:pt x="5421" y="167"/>
                </a:cubicBezTo>
                <a:cubicBezTo>
                  <a:pt x="5421" y="172"/>
                  <a:pt x="5349" y="171"/>
                  <a:pt x="5341" y="171"/>
                </a:cubicBezTo>
                <a:cubicBezTo>
                  <a:pt x="5342" y="170"/>
                  <a:pt x="5338" y="169"/>
                  <a:pt x="5345" y="167"/>
                </a:cubicBezTo>
                <a:cubicBezTo>
                  <a:pt x="5358" y="166"/>
                  <a:pt x="5370" y="165"/>
                  <a:pt x="5383" y="165"/>
                </a:cubicBezTo>
                <a:cubicBezTo>
                  <a:pt x="5393" y="164"/>
                  <a:pt x="5402" y="163"/>
                  <a:pt x="5409" y="163"/>
                </a:cubicBezTo>
                <a:close/>
                <a:moveTo>
                  <a:pt x="14289" y="162"/>
                </a:moveTo>
                <a:cubicBezTo>
                  <a:pt x="14279" y="162"/>
                  <a:pt x="14270" y="164"/>
                  <a:pt x="14262" y="168"/>
                </a:cubicBezTo>
                <a:cubicBezTo>
                  <a:pt x="14277" y="172"/>
                  <a:pt x="14294" y="171"/>
                  <a:pt x="14306" y="164"/>
                </a:cubicBezTo>
                <a:lnTo>
                  <a:pt x="14305" y="164"/>
                </a:lnTo>
                <a:cubicBezTo>
                  <a:pt x="14300" y="163"/>
                  <a:pt x="14294" y="162"/>
                  <a:pt x="14289" y="162"/>
                </a:cubicBezTo>
                <a:close/>
                <a:moveTo>
                  <a:pt x="14229" y="160"/>
                </a:moveTo>
                <a:cubicBezTo>
                  <a:pt x="14221" y="161"/>
                  <a:pt x="14213" y="163"/>
                  <a:pt x="14207" y="168"/>
                </a:cubicBezTo>
                <a:cubicBezTo>
                  <a:pt x="14223" y="169"/>
                  <a:pt x="14239" y="168"/>
                  <a:pt x="14254" y="166"/>
                </a:cubicBezTo>
                <a:lnTo>
                  <a:pt x="14253" y="166"/>
                </a:lnTo>
                <a:cubicBezTo>
                  <a:pt x="14253" y="166"/>
                  <a:pt x="14253" y="165"/>
                  <a:pt x="14252" y="165"/>
                </a:cubicBezTo>
                <a:cubicBezTo>
                  <a:pt x="14246" y="161"/>
                  <a:pt x="14237" y="160"/>
                  <a:pt x="14229" y="160"/>
                </a:cubicBezTo>
                <a:close/>
                <a:moveTo>
                  <a:pt x="10749" y="160"/>
                </a:moveTo>
                <a:cubicBezTo>
                  <a:pt x="10755" y="160"/>
                  <a:pt x="10760" y="160"/>
                  <a:pt x="10766" y="160"/>
                </a:cubicBezTo>
                <a:cubicBezTo>
                  <a:pt x="10779" y="161"/>
                  <a:pt x="10789" y="159"/>
                  <a:pt x="10790" y="164"/>
                </a:cubicBezTo>
                <a:cubicBezTo>
                  <a:pt x="10796" y="176"/>
                  <a:pt x="10728" y="169"/>
                  <a:pt x="10699" y="167"/>
                </a:cubicBezTo>
                <a:cubicBezTo>
                  <a:pt x="10715" y="163"/>
                  <a:pt x="10732" y="160"/>
                  <a:pt x="10749" y="160"/>
                </a:cubicBezTo>
                <a:close/>
                <a:moveTo>
                  <a:pt x="8251" y="158"/>
                </a:moveTo>
                <a:cubicBezTo>
                  <a:pt x="8244" y="158"/>
                  <a:pt x="8237" y="158"/>
                  <a:pt x="8234" y="159"/>
                </a:cubicBezTo>
                <a:cubicBezTo>
                  <a:pt x="8232" y="164"/>
                  <a:pt x="8241" y="163"/>
                  <a:pt x="8250" y="164"/>
                </a:cubicBezTo>
                <a:lnTo>
                  <a:pt x="8271" y="164"/>
                </a:lnTo>
                <a:cubicBezTo>
                  <a:pt x="8276" y="160"/>
                  <a:pt x="8263" y="158"/>
                  <a:pt x="8251" y="158"/>
                </a:cubicBezTo>
                <a:close/>
                <a:moveTo>
                  <a:pt x="8180" y="155"/>
                </a:moveTo>
                <a:cubicBezTo>
                  <a:pt x="8173" y="155"/>
                  <a:pt x="8167" y="157"/>
                  <a:pt x="8165" y="162"/>
                </a:cubicBezTo>
                <a:lnTo>
                  <a:pt x="8165" y="162"/>
                </a:lnTo>
                <a:cubicBezTo>
                  <a:pt x="8173" y="164"/>
                  <a:pt x="8191" y="167"/>
                  <a:pt x="8194" y="157"/>
                </a:cubicBezTo>
                <a:cubicBezTo>
                  <a:pt x="8189" y="156"/>
                  <a:pt x="8184" y="155"/>
                  <a:pt x="8180" y="155"/>
                </a:cubicBezTo>
                <a:close/>
                <a:moveTo>
                  <a:pt x="8014" y="155"/>
                </a:moveTo>
                <a:cubicBezTo>
                  <a:pt x="8012" y="155"/>
                  <a:pt x="8010" y="157"/>
                  <a:pt x="8011" y="161"/>
                </a:cubicBezTo>
                <a:lnTo>
                  <a:pt x="8027" y="161"/>
                </a:lnTo>
                <a:cubicBezTo>
                  <a:pt x="8026" y="158"/>
                  <a:pt x="8021" y="156"/>
                  <a:pt x="8017" y="155"/>
                </a:cubicBezTo>
                <a:cubicBezTo>
                  <a:pt x="8016" y="155"/>
                  <a:pt x="8015" y="155"/>
                  <a:pt x="8014" y="155"/>
                </a:cubicBezTo>
                <a:close/>
                <a:moveTo>
                  <a:pt x="5579" y="155"/>
                </a:moveTo>
                <a:cubicBezTo>
                  <a:pt x="5582" y="154"/>
                  <a:pt x="5584" y="155"/>
                  <a:pt x="5586" y="157"/>
                </a:cubicBezTo>
                <a:lnTo>
                  <a:pt x="5567" y="157"/>
                </a:lnTo>
                <a:cubicBezTo>
                  <a:pt x="5568" y="157"/>
                  <a:pt x="5572" y="156"/>
                  <a:pt x="5576" y="155"/>
                </a:cubicBezTo>
                <a:cubicBezTo>
                  <a:pt x="5577" y="155"/>
                  <a:pt x="5578" y="155"/>
                  <a:pt x="5579" y="155"/>
                </a:cubicBezTo>
                <a:close/>
                <a:moveTo>
                  <a:pt x="8323" y="154"/>
                </a:moveTo>
                <a:cubicBezTo>
                  <a:pt x="8317" y="154"/>
                  <a:pt x="8310" y="155"/>
                  <a:pt x="8305" y="156"/>
                </a:cubicBezTo>
                <a:lnTo>
                  <a:pt x="8294" y="167"/>
                </a:lnTo>
                <a:lnTo>
                  <a:pt x="8293" y="167"/>
                </a:lnTo>
                <a:lnTo>
                  <a:pt x="8294" y="167"/>
                </a:lnTo>
                <a:lnTo>
                  <a:pt x="8294" y="167"/>
                </a:lnTo>
                <a:lnTo>
                  <a:pt x="8318" y="165"/>
                </a:lnTo>
                <a:cubicBezTo>
                  <a:pt x="8326" y="166"/>
                  <a:pt x="8334" y="167"/>
                  <a:pt x="8338" y="157"/>
                </a:cubicBezTo>
                <a:cubicBezTo>
                  <a:pt x="8335" y="155"/>
                  <a:pt x="8329" y="154"/>
                  <a:pt x="8323" y="154"/>
                </a:cubicBezTo>
                <a:close/>
                <a:moveTo>
                  <a:pt x="8642" y="150"/>
                </a:moveTo>
                <a:cubicBezTo>
                  <a:pt x="8598" y="149"/>
                  <a:pt x="8557" y="156"/>
                  <a:pt x="8511" y="154"/>
                </a:cubicBezTo>
                <a:cubicBezTo>
                  <a:pt x="8486" y="152"/>
                  <a:pt x="8457" y="150"/>
                  <a:pt x="8429" y="151"/>
                </a:cubicBezTo>
                <a:cubicBezTo>
                  <a:pt x="8401" y="152"/>
                  <a:pt x="8373" y="156"/>
                  <a:pt x="8351" y="166"/>
                </a:cubicBezTo>
                <a:cubicBezTo>
                  <a:pt x="8397" y="168"/>
                  <a:pt x="8442" y="168"/>
                  <a:pt x="8488" y="166"/>
                </a:cubicBezTo>
                <a:cubicBezTo>
                  <a:pt x="8515" y="165"/>
                  <a:pt x="8569" y="171"/>
                  <a:pt x="8597" y="165"/>
                </a:cubicBezTo>
                <a:lnTo>
                  <a:pt x="8602" y="164"/>
                </a:lnTo>
                <a:lnTo>
                  <a:pt x="8612" y="165"/>
                </a:lnTo>
                <a:cubicBezTo>
                  <a:pt x="8638" y="167"/>
                  <a:pt x="8664" y="163"/>
                  <a:pt x="8687" y="154"/>
                </a:cubicBezTo>
                <a:cubicBezTo>
                  <a:pt x="8671" y="151"/>
                  <a:pt x="8656" y="150"/>
                  <a:pt x="8642" y="150"/>
                </a:cubicBezTo>
                <a:close/>
                <a:moveTo>
                  <a:pt x="5652" y="147"/>
                </a:moveTo>
                <a:cubicBezTo>
                  <a:pt x="5660" y="147"/>
                  <a:pt x="5668" y="148"/>
                  <a:pt x="5673" y="150"/>
                </a:cubicBezTo>
                <a:cubicBezTo>
                  <a:pt x="5686" y="154"/>
                  <a:pt x="5629" y="150"/>
                  <a:pt x="5631" y="153"/>
                </a:cubicBezTo>
                <a:cubicBezTo>
                  <a:pt x="5626" y="149"/>
                  <a:pt x="5638" y="147"/>
                  <a:pt x="5652" y="147"/>
                </a:cubicBezTo>
                <a:close/>
                <a:moveTo>
                  <a:pt x="5744" y="138"/>
                </a:moveTo>
                <a:cubicBezTo>
                  <a:pt x="5752" y="138"/>
                  <a:pt x="5759" y="139"/>
                  <a:pt x="5761" y="143"/>
                </a:cubicBezTo>
                <a:cubicBezTo>
                  <a:pt x="5761" y="149"/>
                  <a:pt x="5702" y="146"/>
                  <a:pt x="5697" y="148"/>
                </a:cubicBezTo>
                <a:cubicBezTo>
                  <a:pt x="5697" y="146"/>
                  <a:pt x="5712" y="141"/>
                  <a:pt x="5727" y="139"/>
                </a:cubicBezTo>
                <a:cubicBezTo>
                  <a:pt x="5733" y="138"/>
                  <a:pt x="5739" y="138"/>
                  <a:pt x="5744" y="138"/>
                </a:cubicBezTo>
                <a:close/>
                <a:moveTo>
                  <a:pt x="13022" y="122"/>
                </a:moveTo>
                <a:cubicBezTo>
                  <a:pt x="13035" y="122"/>
                  <a:pt x="13045" y="123"/>
                  <a:pt x="13042" y="127"/>
                </a:cubicBezTo>
                <a:cubicBezTo>
                  <a:pt x="13025" y="129"/>
                  <a:pt x="12982" y="132"/>
                  <a:pt x="12976" y="125"/>
                </a:cubicBezTo>
                <a:cubicBezTo>
                  <a:pt x="12982" y="124"/>
                  <a:pt x="13000" y="122"/>
                  <a:pt x="13016" y="122"/>
                </a:cubicBezTo>
                <a:cubicBezTo>
                  <a:pt x="13018" y="122"/>
                  <a:pt x="13020" y="122"/>
                  <a:pt x="13022" y="122"/>
                </a:cubicBezTo>
                <a:close/>
                <a:moveTo>
                  <a:pt x="6063" y="121"/>
                </a:moveTo>
                <a:cubicBezTo>
                  <a:pt x="6055" y="131"/>
                  <a:pt x="6012" y="125"/>
                  <a:pt x="5983" y="129"/>
                </a:cubicBezTo>
                <a:cubicBezTo>
                  <a:pt x="5925" y="137"/>
                  <a:pt x="5867" y="142"/>
                  <a:pt x="5808" y="143"/>
                </a:cubicBezTo>
                <a:cubicBezTo>
                  <a:pt x="5792" y="142"/>
                  <a:pt x="5800" y="136"/>
                  <a:pt x="5817" y="135"/>
                </a:cubicBezTo>
                <a:cubicBezTo>
                  <a:pt x="5899" y="127"/>
                  <a:pt x="5981" y="122"/>
                  <a:pt x="6063" y="121"/>
                </a:cubicBezTo>
                <a:close/>
                <a:moveTo>
                  <a:pt x="12548" y="121"/>
                </a:moveTo>
                <a:cubicBezTo>
                  <a:pt x="12552" y="121"/>
                  <a:pt x="12558" y="123"/>
                  <a:pt x="12561" y="123"/>
                </a:cubicBezTo>
                <a:cubicBezTo>
                  <a:pt x="12556" y="129"/>
                  <a:pt x="12548" y="127"/>
                  <a:pt x="12543" y="127"/>
                </a:cubicBezTo>
                <a:cubicBezTo>
                  <a:pt x="12540" y="122"/>
                  <a:pt x="12543" y="121"/>
                  <a:pt x="12548" y="121"/>
                </a:cubicBezTo>
                <a:close/>
                <a:moveTo>
                  <a:pt x="12594" y="117"/>
                </a:moveTo>
                <a:cubicBezTo>
                  <a:pt x="12609" y="118"/>
                  <a:pt x="12629" y="120"/>
                  <a:pt x="12620" y="125"/>
                </a:cubicBezTo>
                <a:cubicBezTo>
                  <a:pt x="12609" y="132"/>
                  <a:pt x="12581" y="125"/>
                  <a:pt x="12576" y="125"/>
                </a:cubicBezTo>
                <a:cubicBezTo>
                  <a:pt x="12576" y="122"/>
                  <a:pt x="12579" y="119"/>
                  <a:pt x="12583" y="118"/>
                </a:cubicBezTo>
                <a:cubicBezTo>
                  <a:pt x="12585" y="118"/>
                  <a:pt x="12590" y="117"/>
                  <a:pt x="12594" y="117"/>
                </a:cubicBezTo>
                <a:close/>
                <a:moveTo>
                  <a:pt x="13599" y="117"/>
                </a:moveTo>
                <a:cubicBezTo>
                  <a:pt x="13638" y="117"/>
                  <a:pt x="13677" y="118"/>
                  <a:pt x="13716" y="120"/>
                </a:cubicBezTo>
                <a:cubicBezTo>
                  <a:pt x="13735" y="121"/>
                  <a:pt x="13745" y="120"/>
                  <a:pt x="13754" y="120"/>
                </a:cubicBezTo>
                <a:cubicBezTo>
                  <a:pt x="13762" y="120"/>
                  <a:pt x="13769" y="121"/>
                  <a:pt x="13781" y="130"/>
                </a:cubicBezTo>
                <a:cubicBezTo>
                  <a:pt x="13792" y="137"/>
                  <a:pt x="13810" y="130"/>
                  <a:pt x="13824" y="130"/>
                </a:cubicBezTo>
                <a:cubicBezTo>
                  <a:pt x="13872" y="128"/>
                  <a:pt x="13921" y="130"/>
                  <a:pt x="13969" y="135"/>
                </a:cubicBezTo>
                <a:cubicBezTo>
                  <a:pt x="14005" y="139"/>
                  <a:pt x="14048" y="155"/>
                  <a:pt x="14087" y="144"/>
                </a:cubicBezTo>
                <a:cubicBezTo>
                  <a:pt x="14119" y="135"/>
                  <a:pt x="14195" y="144"/>
                  <a:pt x="14234" y="146"/>
                </a:cubicBezTo>
                <a:cubicBezTo>
                  <a:pt x="14273" y="147"/>
                  <a:pt x="14310" y="155"/>
                  <a:pt x="14352" y="155"/>
                </a:cubicBezTo>
                <a:cubicBezTo>
                  <a:pt x="14383" y="154"/>
                  <a:pt x="14414" y="160"/>
                  <a:pt x="14439" y="173"/>
                </a:cubicBezTo>
                <a:cubicBezTo>
                  <a:pt x="14448" y="160"/>
                  <a:pt x="14462" y="160"/>
                  <a:pt x="14480" y="165"/>
                </a:cubicBezTo>
                <a:cubicBezTo>
                  <a:pt x="14498" y="171"/>
                  <a:pt x="14539" y="180"/>
                  <a:pt x="14555" y="174"/>
                </a:cubicBezTo>
                <a:cubicBezTo>
                  <a:pt x="14584" y="162"/>
                  <a:pt x="14599" y="181"/>
                  <a:pt x="14632" y="180"/>
                </a:cubicBezTo>
                <a:cubicBezTo>
                  <a:pt x="14664" y="178"/>
                  <a:pt x="14710" y="187"/>
                  <a:pt x="14705" y="194"/>
                </a:cubicBezTo>
                <a:cubicBezTo>
                  <a:pt x="14688" y="202"/>
                  <a:pt x="14668" y="216"/>
                  <a:pt x="14648" y="216"/>
                </a:cubicBezTo>
                <a:cubicBezTo>
                  <a:pt x="14646" y="213"/>
                  <a:pt x="14647" y="209"/>
                  <a:pt x="14651" y="207"/>
                </a:cubicBezTo>
                <a:cubicBezTo>
                  <a:pt x="14615" y="202"/>
                  <a:pt x="14577" y="220"/>
                  <a:pt x="14507" y="224"/>
                </a:cubicBezTo>
                <a:cubicBezTo>
                  <a:pt x="14391" y="229"/>
                  <a:pt x="14236" y="226"/>
                  <a:pt x="14213" y="239"/>
                </a:cubicBezTo>
                <a:cubicBezTo>
                  <a:pt x="14186" y="224"/>
                  <a:pt x="14150" y="219"/>
                  <a:pt x="14117" y="227"/>
                </a:cubicBezTo>
                <a:cubicBezTo>
                  <a:pt x="14114" y="236"/>
                  <a:pt x="14138" y="232"/>
                  <a:pt x="14146" y="237"/>
                </a:cubicBezTo>
                <a:cubicBezTo>
                  <a:pt x="14111" y="257"/>
                  <a:pt x="14047" y="240"/>
                  <a:pt x="14009" y="240"/>
                </a:cubicBezTo>
                <a:cubicBezTo>
                  <a:pt x="13977" y="240"/>
                  <a:pt x="13945" y="264"/>
                  <a:pt x="13913" y="252"/>
                </a:cubicBezTo>
                <a:cubicBezTo>
                  <a:pt x="13870" y="244"/>
                  <a:pt x="13824" y="243"/>
                  <a:pt x="13781" y="250"/>
                </a:cubicBezTo>
                <a:cubicBezTo>
                  <a:pt x="13741" y="258"/>
                  <a:pt x="13689" y="248"/>
                  <a:pt x="13652" y="258"/>
                </a:cubicBezTo>
                <a:cubicBezTo>
                  <a:pt x="13653" y="261"/>
                  <a:pt x="13655" y="263"/>
                  <a:pt x="13655" y="265"/>
                </a:cubicBezTo>
                <a:cubicBezTo>
                  <a:pt x="13619" y="265"/>
                  <a:pt x="13584" y="263"/>
                  <a:pt x="13549" y="265"/>
                </a:cubicBezTo>
                <a:cubicBezTo>
                  <a:pt x="13519" y="267"/>
                  <a:pt x="13525" y="281"/>
                  <a:pt x="13506" y="281"/>
                </a:cubicBezTo>
                <a:cubicBezTo>
                  <a:pt x="13519" y="294"/>
                  <a:pt x="13544" y="280"/>
                  <a:pt x="13560" y="279"/>
                </a:cubicBezTo>
                <a:cubicBezTo>
                  <a:pt x="13583" y="282"/>
                  <a:pt x="13604" y="287"/>
                  <a:pt x="13624" y="295"/>
                </a:cubicBezTo>
                <a:cubicBezTo>
                  <a:pt x="13648" y="293"/>
                  <a:pt x="13676" y="297"/>
                  <a:pt x="13695" y="284"/>
                </a:cubicBezTo>
                <a:cubicBezTo>
                  <a:pt x="13695" y="277"/>
                  <a:pt x="13682" y="279"/>
                  <a:pt x="13687" y="270"/>
                </a:cubicBezTo>
                <a:cubicBezTo>
                  <a:pt x="13730" y="274"/>
                  <a:pt x="13732" y="298"/>
                  <a:pt x="13788" y="290"/>
                </a:cubicBezTo>
                <a:cubicBezTo>
                  <a:pt x="13824" y="286"/>
                  <a:pt x="13862" y="284"/>
                  <a:pt x="13899" y="283"/>
                </a:cubicBezTo>
                <a:cubicBezTo>
                  <a:pt x="13961" y="279"/>
                  <a:pt x="14015" y="283"/>
                  <a:pt x="14079" y="277"/>
                </a:cubicBezTo>
                <a:cubicBezTo>
                  <a:pt x="14106" y="276"/>
                  <a:pt x="14132" y="269"/>
                  <a:pt x="14155" y="260"/>
                </a:cubicBezTo>
                <a:cubicBezTo>
                  <a:pt x="14175" y="263"/>
                  <a:pt x="14195" y="265"/>
                  <a:pt x="14216" y="265"/>
                </a:cubicBezTo>
                <a:cubicBezTo>
                  <a:pt x="14258" y="265"/>
                  <a:pt x="14301" y="262"/>
                  <a:pt x="14344" y="262"/>
                </a:cubicBezTo>
                <a:cubicBezTo>
                  <a:pt x="14438" y="263"/>
                  <a:pt x="14530" y="243"/>
                  <a:pt x="14626" y="249"/>
                </a:cubicBezTo>
                <a:cubicBezTo>
                  <a:pt x="14623" y="258"/>
                  <a:pt x="14584" y="259"/>
                  <a:pt x="14548" y="263"/>
                </a:cubicBezTo>
                <a:cubicBezTo>
                  <a:pt x="14463" y="272"/>
                  <a:pt x="14329" y="275"/>
                  <a:pt x="14228" y="281"/>
                </a:cubicBezTo>
                <a:cubicBezTo>
                  <a:pt x="14210" y="282"/>
                  <a:pt x="14153" y="277"/>
                  <a:pt x="14146" y="284"/>
                </a:cubicBezTo>
                <a:cubicBezTo>
                  <a:pt x="14138" y="291"/>
                  <a:pt x="14147" y="299"/>
                  <a:pt x="14159" y="297"/>
                </a:cubicBezTo>
                <a:cubicBezTo>
                  <a:pt x="14203" y="293"/>
                  <a:pt x="14247" y="293"/>
                  <a:pt x="14291" y="295"/>
                </a:cubicBezTo>
                <a:cubicBezTo>
                  <a:pt x="14320" y="298"/>
                  <a:pt x="14350" y="297"/>
                  <a:pt x="14379" y="294"/>
                </a:cubicBezTo>
                <a:cubicBezTo>
                  <a:pt x="14405" y="291"/>
                  <a:pt x="14432" y="292"/>
                  <a:pt x="14458" y="296"/>
                </a:cubicBezTo>
                <a:cubicBezTo>
                  <a:pt x="14515" y="296"/>
                  <a:pt x="14572" y="292"/>
                  <a:pt x="14628" y="286"/>
                </a:cubicBezTo>
                <a:cubicBezTo>
                  <a:pt x="14609" y="275"/>
                  <a:pt x="14729" y="289"/>
                  <a:pt x="14769" y="287"/>
                </a:cubicBezTo>
                <a:cubicBezTo>
                  <a:pt x="14815" y="286"/>
                  <a:pt x="14946" y="293"/>
                  <a:pt x="14958" y="305"/>
                </a:cubicBezTo>
                <a:cubicBezTo>
                  <a:pt x="14938" y="322"/>
                  <a:pt x="14699" y="308"/>
                  <a:pt x="14665" y="318"/>
                </a:cubicBezTo>
                <a:cubicBezTo>
                  <a:pt x="14624" y="316"/>
                  <a:pt x="14583" y="314"/>
                  <a:pt x="14542" y="314"/>
                </a:cubicBezTo>
                <a:cubicBezTo>
                  <a:pt x="14460" y="313"/>
                  <a:pt x="14354" y="334"/>
                  <a:pt x="14279" y="323"/>
                </a:cubicBezTo>
                <a:cubicBezTo>
                  <a:pt x="14243" y="317"/>
                  <a:pt x="14247" y="330"/>
                  <a:pt x="14223" y="332"/>
                </a:cubicBezTo>
                <a:cubicBezTo>
                  <a:pt x="14208" y="313"/>
                  <a:pt x="14183" y="332"/>
                  <a:pt x="14163" y="332"/>
                </a:cubicBezTo>
                <a:cubicBezTo>
                  <a:pt x="14184" y="360"/>
                  <a:pt x="14306" y="325"/>
                  <a:pt x="14306" y="364"/>
                </a:cubicBezTo>
                <a:cubicBezTo>
                  <a:pt x="14241" y="355"/>
                  <a:pt x="14174" y="350"/>
                  <a:pt x="14106" y="349"/>
                </a:cubicBezTo>
                <a:cubicBezTo>
                  <a:pt x="14073" y="349"/>
                  <a:pt x="14053" y="352"/>
                  <a:pt x="14019" y="352"/>
                </a:cubicBezTo>
                <a:cubicBezTo>
                  <a:pt x="14006" y="361"/>
                  <a:pt x="13973" y="357"/>
                  <a:pt x="13955" y="354"/>
                </a:cubicBezTo>
                <a:cubicBezTo>
                  <a:pt x="13924" y="348"/>
                  <a:pt x="13891" y="349"/>
                  <a:pt x="13863" y="359"/>
                </a:cubicBezTo>
                <a:cubicBezTo>
                  <a:pt x="13820" y="372"/>
                  <a:pt x="13828" y="357"/>
                  <a:pt x="13790" y="359"/>
                </a:cubicBezTo>
                <a:cubicBezTo>
                  <a:pt x="13751" y="361"/>
                  <a:pt x="13714" y="365"/>
                  <a:pt x="13676" y="369"/>
                </a:cubicBezTo>
                <a:cubicBezTo>
                  <a:pt x="13660" y="370"/>
                  <a:pt x="13643" y="374"/>
                  <a:pt x="13639" y="386"/>
                </a:cubicBezTo>
                <a:cubicBezTo>
                  <a:pt x="13615" y="386"/>
                  <a:pt x="13596" y="375"/>
                  <a:pt x="13578" y="390"/>
                </a:cubicBezTo>
                <a:cubicBezTo>
                  <a:pt x="13560" y="406"/>
                  <a:pt x="13674" y="424"/>
                  <a:pt x="13686" y="416"/>
                </a:cubicBezTo>
                <a:cubicBezTo>
                  <a:pt x="13682" y="412"/>
                  <a:pt x="13659" y="411"/>
                  <a:pt x="13675" y="405"/>
                </a:cubicBezTo>
                <a:cubicBezTo>
                  <a:pt x="13692" y="399"/>
                  <a:pt x="13779" y="398"/>
                  <a:pt x="13771" y="406"/>
                </a:cubicBezTo>
                <a:cubicBezTo>
                  <a:pt x="13763" y="414"/>
                  <a:pt x="13715" y="400"/>
                  <a:pt x="13696" y="416"/>
                </a:cubicBezTo>
                <a:cubicBezTo>
                  <a:pt x="13711" y="462"/>
                  <a:pt x="13859" y="417"/>
                  <a:pt x="13891" y="437"/>
                </a:cubicBezTo>
                <a:cubicBezTo>
                  <a:pt x="13892" y="432"/>
                  <a:pt x="13919" y="433"/>
                  <a:pt x="13943" y="428"/>
                </a:cubicBezTo>
                <a:cubicBezTo>
                  <a:pt x="13966" y="423"/>
                  <a:pt x="13997" y="433"/>
                  <a:pt x="14021" y="431"/>
                </a:cubicBezTo>
                <a:cubicBezTo>
                  <a:pt x="14045" y="430"/>
                  <a:pt x="14152" y="414"/>
                  <a:pt x="14118" y="439"/>
                </a:cubicBezTo>
                <a:cubicBezTo>
                  <a:pt x="14152" y="439"/>
                  <a:pt x="14186" y="436"/>
                  <a:pt x="14219" y="428"/>
                </a:cubicBezTo>
                <a:cubicBezTo>
                  <a:pt x="14239" y="435"/>
                  <a:pt x="14234" y="451"/>
                  <a:pt x="14261" y="438"/>
                </a:cubicBezTo>
                <a:cubicBezTo>
                  <a:pt x="14286" y="442"/>
                  <a:pt x="14312" y="445"/>
                  <a:pt x="14338" y="445"/>
                </a:cubicBezTo>
                <a:cubicBezTo>
                  <a:pt x="14398" y="446"/>
                  <a:pt x="14452" y="434"/>
                  <a:pt x="14508" y="447"/>
                </a:cubicBezTo>
                <a:cubicBezTo>
                  <a:pt x="14557" y="458"/>
                  <a:pt x="14597" y="454"/>
                  <a:pt x="14641" y="465"/>
                </a:cubicBezTo>
                <a:cubicBezTo>
                  <a:pt x="14669" y="472"/>
                  <a:pt x="14838" y="457"/>
                  <a:pt x="14806" y="504"/>
                </a:cubicBezTo>
                <a:cubicBezTo>
                  <a:pt x="14790" y="497"/>
                  <a:pt x="14747" y="502"/>
                  <a:pt x="14741" y="493"/>
                </a:cubicBezTo>
                <a:cubicBezTo>
                  <a:pt x="14725" y="499"/>
                  <a:pt x="14697" y="480"/>
                  <a:pt x="14686" y="497"/>
                </a:cubicBezTo>
                <a:lnTo>
                  <a:pt x="14726" y="502"/>
                </a:lnTo>
                <a:cubicBezTo>
                  <a:pt x="14714" y="514"/>
                  <a:pt x="14646" y="499"/>
                  <a:pt x="14611" y="498"/>
                </a:cubicBezTo>
                <a:cubicBezTo>
                  <a:pt x="14576" y="498"/>
                  <a:pt x="14539" y="510"/>
                  <a:pt x="14509" y="504"/>
                </a:cubicBezTo>
                <a:cubicBezTo>
                  <a:pt x="14495" y="502"/>
                  <a:pt x="14428" y="481"/>
                  <a:pt x="14440" y="496"/>
                </a:cubicBezTo>
                <a:cubicBezTo>
                  <a:pt x="14446" y="500"/>
                  <a:pt x="14422" y="518"/>
                  <a:pt x="14413" y="521"/>
                </a:cubicBezTo>
                <a:cubicBezTo>
                  <a:pt x="14388" y="529"/>
                  <a:pt x="14390" y="503"/>
                  <a:pt x="14364" y="513"/>
                </a:cubicBezTo>
                <a:cubicBezTo>
                  <a:pt x="14337" y="523"/>
                  <a:pt x="14281" y="513"/>
                  <a:pt x="14265" y="523"/>
                </a:cubicBezTo>
                <a:cubicBezTo>
                  <a:pt x="14275" y="543"/>
                  <a:pt x="14289" y="545"/>
                  <a:pt x="14310" y="550"/>
                </a:cubicBezTo>
                <a:cubicBezTo>
                  <a:pt x="14289" y="566"/>
                  <a:pt x="14258" y="566"/>
                  <a:pt x="14228" y="571"/>
                </a:cubicBezTo>
                <a:cubicBezTo>
                  <a:pt x="14198" y="576"/>
                  <a:pt x="14200" y="567"/>
                  <a:pt x="14168" y="570"/>
                </a:cubicBezTo>
                <a:cubicBezTo>
                  <a:pt x="14151" y="571"/>
                  <a:pt x="14051" y="570"/>
                  <a:pt x="14048" y="584"/>
                </a:cubicBezTo>
                <a:cubicBezTo>
                  <a:pt x="14090" y="605"/>
                  <a:pt x="14143" y="589"/>
                  <a:pt x="14189" y="587"/>
                </a:cubicBezTo>
                <a:cubicBezTo>
                  <a:pt x="14215" y="586"/>
                  <a:pt x="14234" y="592"/>
                  <a:pt x="14261" y="589"/>
                </a:cubicBezTo>
                <a:cubicBezTo>
                  <a:pt x="14288" y="586"/>
                  <a:pt x="14315" y="576"/>
                  <a:pt x="14341" y="586"/>
                </a:cubicBezTo>
                <a:cubicBezTo>
                  <a:pt x="14356" y="591"/>
                  <a:pt x="14361" y="576"/>
                  <a:pt x="14377" y="576"/>
                </a:cubicBezTo>
                <a:cubicBezTo>
                  <a:pt x="14393" y="576"/>
                  <a:pt x="14430" y="582"/>
                  <a:pt x="14451" y="582"/>
                </a:cubicBezTo>
                <a:cubicBezTo>
                  <a:pt x="14503" y="585"/>
                  <a:pt x="14556" y="585"/>
                  <a:pt x="14608" y="580"/>
                </a:cubicBezTo>
                <a:cubicBezTo>
                  <a:pt x="14628" y="607"/>
                  <a:pt x="14675" y="603"/>
                  <a:pt x="14715" y="594"/>
                </a:cubicBezTo>
                <a:cubicBezTo>
                  <a:pt x="14742" y="592"/>
                  <a:pt x="14768" y="591"/>
                  <a:pt x="14795" y="592"/>
                </a:cubicBezTo>
                <a:cubicBezTo>
                  <a:pt x="14824" y="591"/>
                  <a:pt x="14848" y="603"/>
                  <a:pt x="14877" y="602"/>
                </a:cubicBezTo>
                <a:cubicBezTo>
                  <a:pt x="14906" y="600"/>
                  <a:pt x="14899" y="599"/>
                  <a:pt x="14895" y="605"/>
                </a:cubicBezTo>
                <a:cubicBezTo>
                  <a:pt x="14894" y="607"/>
                  <a:pt x="14885" y="607"/>
                  <a:pt x="14888" y="611"/>
                </a:cubicBezTo>
                <a:cubicBezTo>
                  <a:pt x="14894" y="611"/>
                  <a:pt x="14908" y="619"/>
                  <a:pt x="14914" y="619"/>
                </a:cubicBezTo>
                <a:cubicBezTo>
                  <a:pt x="14795" y="630"/>
                  <a:pt x="14644" y="600"/>
                  <a:pt x="14536" y="628"/>
                </a:cubicBezTo>
                <a:cubicBezTo>
                  <a:pt x="14476" y="644"/>
                  <a:pt x="14338" y="594"/>
                  <a:pt x="14297" y="647"/>
                </a:cubicBezTo>
                <a:cubicBezTo>
                  <a:pt x="14291" y="623"/>
                  <a:pt x="14201" y="632"/>
                  <a:pt x="14192" y="644"/>
                </a:cubicBezTo>
                <a:cubicBezTo>
                  <a:pt x="14197" y="657"/>
                  <a:pt x="14224" y="643"/>
                  <a:pt x="14226" y="654"/>
                </a:cubicBezTo>
                <a:cubicBezTo>
                  <a:pt x="14223" y="654"/>
                  <a:pt x="14219" y="656"/>
                  <a:pt x="14218" y="658"/>
                </a:cubicBezTo>
                <a:cubicBezTo>
                  <a:pt x="14227" y="663"/>
                  <a:pt x="14241" y="661"/>
                  <a:pt x="14254" y="665"/>
                </a:cubicBezTo>
                <a:cubicBezTo>
                  <a:pt x="14267" y="670"/>
                  <a:pt x="14265" y="679"/>
                  <a:pt x="14233" y="676"/>
                </a:cubicBezTo>
                <a:cubicBezTo>
                  <a:pt x="14201" y="672"/>
                  <a:pt x="14169" y="683"/>
                  <a:pt x="14137" y="683"/>
                </a:cubicBezTo>
                <a:cubicBezTo>
                  <a:pt x="14143" y="704"/>
                  <a:pt x="14146" y="711"/>
                  <a:pt x="14100" y="713"/>
                </a:cubicBezTo>
                <a:cubicBezTo>
                  <a:pt x="14080" y="715"/>
                  <a:pt x="14059" y="713"/>
                  <a:pt x="14040" y="707"/>
                </a:cubicBezTo>
                <a:cubicBezTo>
                  <a:pt x="14017" y="695"/>
                  <a:pt x="13941" y="716"/>
                  <a:pt x="13928" y="734"/>
                </a:cubicBezTo>
                <a:cubicBezTo>
                  <a:pt x="13966" y="753"/>
                  <a:pt x="14033" y="721"/>
                  <a:pt x="14075" y="729"/>
                </a:cubicBezTo>
                <a:cubicBezTo>
                  <a:pt x="14104" y="753"/>
                  <a:pt x="14138" y="712"/>
                  <a:pt x="14174" y="725"/>
                </a:cubicBezTo>
                <a:cubicBezTo>
                  <a:pt x="14174" y="752"/>
                  <a:pt x="14193" y="736"/>
                  <a:pt x="14223" y="726"/>
                </a:cubicBezTo>
                <a:cubicBezTo>
                  <a:pt x="14241" y="720"/>
                  <a:pt x="14273" y="749"/>
                  <a:pt x="14305" y="749"/>
                </a:cubicBezTo>
                <a:cubicBezTo>
                  <a:pt x="14335" y="752"/>
                  <a:pt x="14366" y="749"/>
                  <a:pt x="14394" y="741"/>
                </a:cubicBezTo>
                <a:cubicBezTo>
                  <a:pt x="14403" y="738"/>
                  <a:pt x="14426" y="750"/>
                  <a:pt x="14449" y="750"/>
                </a:cubicBezTo>
                <a:cubicBezTo>
                  <a:pt x="14471" y="749"/>
                  <a:pt x="14494" y="748"/>
                  <a:pt x="14516" y="746"/>
                </a:cubicBezTo>
                <a:cubicBezTo>
                  <a:pt x="14570" y="741"/>
                  <a:pt x="14624" y="738"/>
                  <a:pt x="14679" y="739"/>
                </a:cubicBezTo>
                <a:cubicBezTo>
                  <a:pt x="14718" y="752"/>
                  <a:pt x="14763" y="753"/>
                  <a:pt x="14804" y="743"/>
                </a:cubicBezTo>
                <a:cubicBezTo>
                  <a:pt x="14914" y="761"/>
                  <a:pt x="15026" y="736"/>
                  <a:pt x="15136" y="739"/>
                </a:cubicBezTo>
                <a:cubicBezTo>
                  <a:pt x="15172" y="766"/>
                  <a:pt x="14932" y="758"/>
                  <a:pt x="14848" y="763"/>
                </a:cubicBezTo>
                <a:cubicBezTo>
                  <a:pt x="14813" y="765"/>
                  <a:pt x="14637" y="752"/>
                  <a:pt x="14624" y="782"/>
                </a:cubicBezTo>
                <a:cubicBezTo>
                  <a:pt x="14665" y="795"/>
                  <a:pt x="14718" y="792"/>
                  <a:pt x="14765" y="792"/>
                </a:cubicBezTo>
                <a:cubicBezTo>
                  <a:pt x="14800" y="792"/>
                  <a:pt x="14792" y="781"/>
                  <a:pt x="14827" y="788"/>
                </a:cubicBezTo>
                <a:cubicBezTo>
                  <a:pt x="14843" y="791"/>
                  <a:pt x="14860" y="792"/>
                  <a:pt x="14876" y="791"/>
                </a:cubicBezTo>
                <a:cubicBezTo>
                  <a:pt x="14911" y="790"/>
                  <a:pt x="14946" y="784"/>
                  <a:pt x="14981" y="784"/>
                </a:cubicBezTo>
                <a:cubicBezTo>
                  <a:pt x="15039" y="785"/>
                  <a:pt x="15098" y="780"/>
                  <a:pt x="15155" y="771"/>
                </a:cubicBezTo>
                <a:cubicBezTo>
                  <a:pt x="15209" y="765"/>
                  <a:pt x="15265" y="763"/>
                  <a:pt x="15320" y="766"/>
                </a:cubicBezTo>
                <a:cubicBezTo>
                  <a:pt x="15307" y="794"/>
                  <a:pt x="15287" y="795"/>
                  <a:pt x="15347" y="799"/>
                </a:cubicBezTo>
                <a:cubicBezTo>
                  <a:pt x="15392" y="801"/>
                  <a:pt x="15438" y="799"/>
                  <a:pt x="15483" y="801"/>
                </a:cubicBezTo>
                <a:cubicBezTo>
                  <a:pt x="15555" y="804"/>
                  <a:pt x="15696" y="797"/>
                  <a:pt x="15696" y="810"/>
                </a:cubicBezTo>
                <a:cubicBezTo>
                  <a:pt x="15681" y="817"/>
                  <a:pt x="15662" y="808"/>
                  <a:pt x="15647" y="817"/>
                </a:cubicBezTo>
                <a:cubicBezTo>
                  <a:pt x="15673" y="815"/>
                  <a:pt x="15688" y="845"/>
                  <a:pt x="15711" y="824"/>
                </a:cubicBezTo>
                <a:cubicBezTo>
                  <a:pt x="15708" y="843"/>
                  <a:pt x="15815" y="850"/>
                  <a:pt x="15833" y="848"/>
                </a:cubicBezTo>
                <a:cubicBezTo>
                  <a:pt x="15815" y="873"/>
                  <a:pt x="16055" y="864"/>
                  <a:pt x="16087" y="866"/>
                </a:cubicBezTo>
                <a:cubicBezTo>
                  <a:pt x="16136" y="880"/>
                  <a:pt x="16190" y="878"/>
                  <a:pt x="16241" y="888"/>
                </a:cubicBezTo>
                <a:cubicBezTo>
                  <a:pt x="16274" y="895"/>
                  <a:pt x="16246" y="898"/>
                  <a:pt x="16202" y="892"/>
                </a:cubicBezTo>
                <a:lnTo>
                  <a:pt x="16100" y="887"/>
                </a:lnTo>
                <a:cubicBezTo>
                  <a:pt x="15998" y="876"/>
                  <a:pt x="15902" y="872"/>
                  <a:pt x="15806" y="867"/>
                </a:cubicBezTo>
                <a:cubicBezTo>
                  <a:pt x="15696" y="861"/>
                  <a:pt x="15586" y="854"/>
                  <a:pt x="15470" y="849"/>
                </a:cubicBezTo>
                <a:cubicBezTo>
                  <a:pt x="15202" y="838"/>
                  <a:pt x="14935" y="858"/>
                  <a:pt x="14667" y="849"/>
                </a:cubicBezTo>
                <a:cubicBezTo>
                  <a:pt x="14667" y="865"/>
                  <a:pt x="14640" y="856"/>
                  <a:pt x="14608" y="852"/>
                </a:cubicBezTo>
                <a:cubicBezTo>
                  <a:pt x="14548" y="848"/>
                  <a:pt x="14487" y="849"/>
                  <a:pt x="14428" y="856"/>
                </a:cubicBezTo>
                <a:cubicBezTo>
                  <a:pt x="14388" y="860"/>
                  <a:pt x="14326" y="852"/>
                  <a:pt x="14299" y="864"/>
                </a:cubicBezTo>
                <a:cubicBezTo>
                  <a:pt x="14262" y="880"/>
                  <a:pt x="14214" y="861"/>
                  <a:pt x="14174" y="864"/>
                </a:cubicBezTo>
                <a:cubicBezTo>
                  <a:pt x="14140" y="870"/>
                  <a:pt x="14105" y="869"/>
                  <a:pt x="14071" y="862"/>
                </a:cubicBezTo>
                <a:cubicBezTo>
                  <a:pt x="14064" y="866"/>
                  <a:pt x="14053" y="875"/>
                  <a:pt x="14064" y="880"/>
                </a:cubicBezTo>
                <a:cubicBezTo>
                  <a:pt x="14074" y="885"/>
                  <a:pt x="14082" y="874"/>
                  <a:pt x="14093" y="875"/>
                </a:cubicBezTo>
                <a:cubicBezTo>
                  <a:pt x="14111" y="880"/>
                  <a:pt x="14130" y="883"/>
                  <a:pt x="14149" y="884"/>
                </a:cubicBezTo>
                <a:cubicBezTo>
                  <a:pt x="14264" y="895"/>
                  <a:pt x="14441" y="865"/>
                  <a:pt x="14547" y="901"/>
                </a:cubicBezTo>
                <a:cubicBezTo>
                  <a:pt x="14527" y="904"/>
                  <a:pt x="14511" y="911"/>
                  <a:pt x="14521" y="924"/>
                </a:cubicBezTo>
                <a:cubicBezTo>
                  <a:pt x="14527" y="910"/>
                  <a:pt x="14631" y="894"/>
                  <a:pt x="14647" y="904"/>
                </a:cubicBezTo>
                <a:cubicBezTo>
                  <a:pt x="14623" y="937"/>
                  <a:pt x="14652" y="921"/>
                  <a:pt x="14676" y="915"/>
                </a:cubicBezTo>
                <a:cubicBezTo>
                  <a:pt x="14717" y="906"/>
                  <a:pt x="14761" y="907"/>
                  <a:pt x="14801" y="916"/>
                </a:cubicBezTo>
                <a:cubicBezTo>
                  <a:pt x="14824" y="921"/>
                  <a:pt x="14848" y="903"/>
                  <a:pt x="14869" y="919"/>
                </a:cubicBezTo>
                <a:cubicBezTo>
                  <a:pt x="14847" y="933"/>
                  <a:pt x="14804" y="915"/>
                  <a:pt x="14783" y="933"/>
                </a:cubicBezTo>
                <a:cubicBezTo>
                  <a:pt x="14821" y="947"/>
                  <a:pt x="14856" y="929"/>
                  <a:pt x="14891" y="933"/>
                </a:cubicBezTo>
                <a:cubicBezTo>
                  <a:pt x="14915" y="936"/>
                  <a:pt x="14940" y="937"/>
                  <a:pt x="14964" y="936"/>
                </a:cubicBezTo>
                <a:cubicBezTo>
                  <a:pt x="14989" y="935"/>
                  <a:pt x="14995" y="909"/>
                  <a:pt x="15021" y="904"/>
                </a:cubicBezTo>
                <a:cubicBezTo>
                  <a:pt x="15040" y="918"/>
                  <a:pt x="15054" y="908"/>
                  <a:pt x="15072" y="902"/>
                </a:cubicBezTo>
                <a:cubicBezTo>
                  <a:pt x="15104" y="891"/>
                  <a:pt x="15155" y="924"/>
                  <a:pt x="15178" y="904"/>
                </a:cubicBezTo>
                <a:cubicBezTo>
                  <a:pt x="15262" y="920"/>
                  <a:pt x="15349" y="914"/>
                  <a:pt x="15434" y="912"/>
                </a:cubicBezTo>
                <a:cubicBezTo>
                  <a:pt x="15479" y="915"/>
                  <a:pt x="15576" y="907"/>
                  <a:pt x="15597" y="931"/>
                </a:cubicBezTo>
                <a:cubicBezTo>
                  <a:pt x="15646" y="935"/>
                  <a:pt x="15694" y="938"/>
                  <a:pt x="15743" y="939"/>
                </a:cubicBezTo>
                <a:cubicBezTo>
                  <a:pt x="15772" y="939"/>
                  <a:pt x="15793" y="920"/>
                  <a:pt x="15821" y="934"/>
                </a:cubicBezTo>
                <a:cubicBezTo>
                  <a:pt x="15821" y="934"/>
                  <a:pt x="15883" y="939"/>
                  <a:pt x="15838" y="947"/>
                </a:cubicBezTo>
                <a:cubicBezTo>
                  <a:pt x="15831" y="949"/>
                  <a:pt x="15813" y="947"/>
                  <a:pt x="15806" y="950"/>
                </a:cubicBezTo>
                <a:cubicBezTo>
                  <a:pt x="15775" y="954"/>
                  <a:pt x="15805" y="969"/>
                  <a:pt x="15788" y="979"/>
                </a:cubicBezTo>
                <a:cubicBezTo>
                  <a:pt x="15865" y="989"/>
                  <a:pt x="15943" y="997"/>
                  <a:pt x="16022" y="1001"/>
                </a:cubicBezTo>
                <a:cubicBezTo>
                  <a:pt x="16061" y="1006"/>
                  <a:pt x="16101" y="1009"/>
                  <a:pt x="16141" y="1011"/>
                </a:cubicBezTo>
                <a:cubicBezTo>
                  <a:pt x="16203" y="1010"/>
                  <a:pt x="16221" y="1018"/>
                  <a:pt x="16167" y="1020"/>
                </a:cubicBezTo>
                <a:cubicBezTo>
                  <a:pt x="16102" y="1024"/>
                  <a:pt x="16036" y="1010"/>
                  <a:pt x="15972" y="1013"/>
                </a:cubicBezTo>
                <a:cubicBezTo>
                  <a:pt x="15963" y="1013"/>
                  <a:pt x="15816" y="1002"/>
                  <a:pt x="15848" y="1025"/>
                </a:cubicBezTo>
                <a:cubicBezTo>
                  <a:pt x="15876" y="1044"/>
                  <a:pt x="15925" y="1050"/>
                  <a:pt x="15963" y="1058"/>
                </a:cubicBezTo>
                <a:cubicBezTo>
                  <a:pt x="15938" y="1079"/>
                  <a:pt x="16008" y="1096"/>
                  <a:pt x="16023" y="1080"/>
                </a:cubicBezTo>
                <a:cubicBezTo>
                  <a:pt x="16023" y="1104"/>
                  <a:pt x="16055" y="1082"/>
                  <a:pt x="16069" y="1084"/>
                </a:cubicBezTo>
                <a:cubicBezTo>
                  <a:pt x="16084" y="1087"/>
                  <a:pt x="16094" y="1102"/>
                  <a:pt x="16111" y="1100"/>
                </a:cubicBezTo>
                <a:cubicBezTo>
                  <a:pt x="16136" y="1097"/>
                  <a:pt x="16212" y="1095"/>
                  <a:pt x="16230" y="1115"/>
                </a:cubicBezTo>
                <a:cubicBezTo>
                  <a:pt x="16217" y="1118"/>
                  <a:pt x="16206" y="1109"/>
                  <a:pt x="16196" y="1115"/>
                </a:cubicBezTo>
                <a:cubicBezTo>
                  <a:pt x="16220" y="1132"/>
                  <a:pt x="16260" y="1129"/>
                  <a:pt x="16292" y="1137"/>
                </a:cubicBezTo>
                <a:cubicBezTo>
                  <a:pt x="16324" y="1144"/>
                  <a:pt x="16357" y="1148"/>
                  <a:pt x="16391" y="1149"/>
                </a:cubicBezTo>
                <a:cubicBezTo>
                  <a:pt x="16547" y="1159"/>
                  <a:pt x="16661" y="1127"/>
                  <a:pt x="16684" y="1149"/>
                </a:cubicBezTo>
                <a:cubicBezTo>
                  <a:pt x="16684" y="1155"/>
                  <a:pt x="16670" y="1165"/>
                  <a:pt x="16650" y="1166"/>
                </a:cubicBezTo>
                <a:cubicBezTo>
                  <a:pt x="16622" y="1167"/>
                  <a:pt x="16595" y="1166"/>
                  <a:pt x="16568" y="1163"/>
                </a:cubicBezTo>
                <a:cubicBezTo>
                  <a:pt x="16502" y="1169"/>
                  <a:pt x="16435" y="1173"/>
                  <a:pt x="16368" y="1174"/>
                </a:cubicBezTo>
                <a:cubicBezTo>
                  <a:pt x="16326" y="1171"/>
                  <a:pt x="16284" y="1172"/>
                  <a:pt x="16243" y="1178"/>
                </a:cubicBezTo>
                <a:cubicBezTo>
                  <a:pt x="16204" y="1187"/>
                  <a:pt x="16072" y="1168"/>
                  <a:pt x="16090" y="1210"/>
                </a:cubicBezTo>
                <a:cubicBezTo>
                  <a:pt x="16137" y="1215"/>
                  <a:pt x="16185" y="1216"/>
                  <a:pt x="16232" y="1214"/>
                </a:cubicBezTo>
                <a:cubicBezTo>
                  <a:pt x="16207" y="1231"/>
                  <a:pt x="16240" y="1244"/>
                  <a:pt x="16257" y="1249"/>
                </a:cubicBezTo>
                <a:cubicBezTo>
                  <a:pt x="16299" y="1258"/>
                  <a:pt x="16344" y="1260"/>
                  <a:pt x="16388" y="1255"/>
                </a:cubicBezTo>
                <a:cubicBezTo>
                  <a:pt x="16451" y="1251"/>
                  <a:pt x="16512" y="1256"/>
                  <a:pt x="16572" y="1246"/>
                </a:cubicBezTo>
                <a:cubicBezTo>
                  <a:pt x="16615" y="1239"/>
                  <a:pt x="16633" y="1254"/>
                  <a:pt x="16586" y="1264"/>
                </a:cubicBezTo>
                <a:cubicBezTo>
                  <a:pt x="16559" y="1268"/>
                  <a:pt x="16514" y="1255"/>
                  <a:pt x="16484" y="1264"/>
                </a:cubicBezTo>
                <a:cubicBezTo>
                  <a:pt x="16454" y="1272"/>
                  <a:pt x="16419" y="1263"/>
                  <a:pt x="16388" y="1266"/>
                </a:cubicBezTo>
                <a:cubicBezTo>
                  <a:pt x="16357" y="1268"/>
                  <a:pt x="16333" y="1281"/>
                  <a:pt x="16301" y="1283"/>
                </a:cubicBezTo>
                <a:cubicBezTo>
                  <a:pt x="16271" y="1281"/>
                  <a:pt x="16241" y="1284"/>
                  <a:pt x="16213" y="1291"/>
                </a:cubicBezTo>
                <a:cubicBezTo>
                  <a:pt x="16174" y="1304"/>
                  <a:pt x="16226" y="1314"/>
                  <a:pt x="16192" y="1334"/>
                </a:cubicBezTo>
                <a:cubicBezTo>
                  <a:pt x="16168" y="1348"/>
                  <a:pt x="16151" y="1351"/>
                  <a:pt x="16151" y="1374"/>
                </a:cubicBezTo>
                <a:cubicBezTo>
                  <a:pt x="16151" y="1384"/>
                  <a:pt x="16150" y="1397"/>
                  <a:pt x="16131" y="1400"/>
                </a:cubicBezTo>
                <a:cubicBezTo>
                  <a:pt x="16141" y="1412"/>
                  <a:pt x="16157" y="1403"/>
                  <a:pt x="16155" y="1407"/>
                </a:cubicBezTo>
                <a:cubicBezTo>
                  <a:pt x="16212" y="1420"/>
                  <a:pt x="16273" y="1423"/>
                  <a:pt x="16332" y="1416"/>
                </a:cubicBezTo>
                <a:cubicBezTo>
                  <a:pt x="16354" y="1413"/>
                  <a:pt x="16431" y="1407"/>
                  <a:pt x="16450" y="1418"/>
                </a:cubicBezTo>
                <a:cubicBezTo>
                  <a:pt x="16402" y="1440"/>
                  <a:pt x="16189" y="1404"/>
                  <a:pt x="16189" y="1451"/>
                </a:cubicBezTo>
                <a:cubicBezTo>
                  <a:pt x="16221" y="1443"/>
                  <a:pt x="16246" y="1464"/>
                  <a:pt x="16278" y="1464"/>
                </a:cubicBezTo>
                <a:cubicBezTo>
                  <a:pt x="16307" y="1462"/>
                  <a:pt x="16335" y="1471"/>
                  <a:pt x="16350" y="1488"/>
                </a:cubicBezTo>
                <a:cubicBezTo>
                  <a:pt x="16382" y="1457"/>
                  <a:pt x="16458" y="1494"/>
                  <a:pt x="16479" y="1506"/>
                </a:cubicBezTo>
                <a:cubicBezTo>
                  <a:pt x="16514" y="1504"/>
                  <a:pt x="16557" y="1522"/>
                  <a:pt x="16588" y="1514"/>
                </a:cubicBezTo>
                <a:cubicBezTo>
                  <a:pt x="16618" y="1506"/>
                  <a:pt x="16653" y="1516"/>
                  <a:pt x="16693" y="1516"/>
                </a:cubicBezTo>
                <a:cubicBezTo>
                  <a:pt x="16733" y="1519"/>
                  <a:pt x="16774" y="1519"/>
                  <a:pt x="16814" y="1518"/>
                </a:cubicBezTo>
                <a:cubicBezTo>
                  <a:pt x="16843" y="1515"/>
                  <a:pt x="16873" y="1527"/>
                  <a:pt x="16901" y="1521"/>
                </a:cubicBezTo>
                <a:cubicBezTo>
                  <a:pt x="16909" y="1519"/>
                  <a:pt x="16965" y="1530"/>
                  <a:pt x="16958" y="1536"/>
                </a:cubicBezTo>
                <a:cubicBezTo>
                  <a:pt x="16950" y="1542"/>
                  <a:pt x="16858" y="1543"/>
                  <a:pt x="16838" y="1542"/>
                </a:cubicBezTo>
                <a:cubicBezTo>
                  <a:pt x="16797" y="1539"/>
                  <a:pt x="16654" y="1527"/>
                  <a:pt x="16696" y="1573"/>
                </a:cubicBezTo>
                <a:cubicBezTo>
                  <a:pt x="16716" y="1594"/>
                  <a:pt x="16568" y="1603"/>
                  <a:pt x="16549" y="1619"/>
                </a:cubicBezTo>
                <a:cubicBezTo>
                  <a:pt x="16542" y="1625"/>
                  <a:pt x="16562" y="1626"/>
                  <a:pt x="16546" y="1638"/>
                </a:cubicBezTo>
                <a:cubicBezTo>
                  <a:pt x="16537" y="1643"/>
                  <a:pt x="16513" y="1635"/>
                  <a:pt x="16525" y="1646"/>
                </a:cubicBezTo>
                <a:cubicBezTo>
                  <a:pt x="16538" y="1657"/>
                  <a:pt x="16662" y="1648"/>
                  <a:pt x="16646" y="1674"/>
                </a:cubicBezTo>
                <a:cubicBezTo>
                  <a:pt x="16613" y="1676"/>
                  <a:pt x="16534" y="1663"/>
                  <a:pt x="16502" y="1668"/>
                </a:cubicBezTo>
                <a:cubicBezTo>
                  <a:pt x="16487" y="1670"/>
                  <a:pt x="16473" y="1674"/>
                  <a:pt x="16460" y="1681"/>
                </a:cubicBezTo>
                <a:cubicBezTo>
                  <a:pt x="16447" y="1676"/>
                  <a:pt x="16431" y="1676"/>
                  <a:pt x="16418" y="1681"/>
                </a:cubicBezTo>
                <a:cubicBezTo>
                  <a:pt x="16375" y="1690"/>
                  <a:pt x="16320" y="1670"/>
                  <a:pt x="16298" y="1699"/>
                </a:cubicBezTo>
                <a:cubicBezTo>
                  <a:pt x="16276" y="1688"/>
                  <a:pt x="16256" y="1714"/>
                  <a:pt x="16244" y="1703"/>
                </a:cubicBezTo>
                <a:cubicBezTo>
                  <a:pt x="16214" y="1676"/>
                  <a:pt x="16228" y="1709"/>
                  <a:pt x="16196" y="1706"/>
                </a:cubicBezTo>
                <a:cubicBezTo>
                  <a:pt x="16196" y="1691"/>
                  <a:pt x="16170" y="1681"/>
                  <a:pt x="16152" y="1699"/>
                </a:cubicBezTo>
                <a:cubicBezTo>
                  <a:pt x="16157" y="1710"/>
                  <a:pt x="16193" y="1713"/>
                  <a:pt x="16170" y="1727"/>
                </a:cubicBezTo>
                <a:cubicBezTo>
                  <a:pt x="16182" y="1734"/>
                  <a:pt x="16188" y="1722"/>
                  <a:pt x="16198" y="1720"/>
                </a:cubicBezTo>
                <a:cubicBezTo>
                  <a:pt x="16207" y="1723"/>
                  <a:pt x="16216" y="1726"/>
                  <a:pt x="16224" y="1730"/>
                </a:cubicBezTo>
                <a:cubicBezTo>
                  <a:pt x="16258" y="1738"/>
                  <a:pt x="16288" y="1727"/>
                  <a:pt x="16320" y="1724"/>
                </a:cubicBezTo>
                <a:cubicBezTo>
                  <a:pt x="16333" y="1722"/>
                  <a:pt x="16368" y="1737"/>
                  <a:pt x="16375" y="1724"/>
                </a:cubicBezTo>
                <a:cubicBezTo>
                  <a:pt x="16386" y="1705"/>
                  <a:pt x="16406" y="1711"/>
                  <a:pt x="16392" y="1727"/>
                </a:cubicBezTo>
                <a:cubicBezTo>
                  <a:pt x="16415" y="1740"/>
                  <a:pt x="16500" y="1722"/>
                  <a:pt x="16527" y="1720"/>
                </a:cubicBezTo>
                <a:cubicBezTo>
                  <a:pt x="16527" y="1720"/>
                  <a:pt x="16599" y="1720"/>
                  <a:pt x="16602" y="1727"/>
                </a:cubicBezTo>
                <a:cubicBezTo>
                  <a:pt x="16676" y="1741"/>
                  <a:pt x="16829" y="1717"/>
                  <a:pt x="16794" y="1743"/>
                </a:cubicBezTo>
                <a:cubicBezTo>
                  <a:pt x="16717" y="1746"/>
                  <a:pt x="16697" y="1751"/>
                  <a:pt x="16621" y="1757"/>
                </a:cubicBezTo>
                <a:cubicBezTo>
                  <a:pt x="16632" y="1763"/>
                  <a:pt x="16645" y="1766"/>
                  <a:pt x="16660" y="1766"/>
                </a:cubicBezTo>
                <a:cubicBezTo>
                  <a:pt x="16715" y="1773"/>
                  <a:pt x="16928" y="1762"/>
                  <a:pt x="17003" y="1773"/>
                </a:cubicBezTo>
                <a:cubicBezTo>
                  <a:pt x="17019" y="1775"/>
                  <a:pt x="17001" y="1789"/>
                  <a:pt x="16971" y="1785"/>
                </a:cubicBezTo>
                <a:cubicBezTo>
                  <a:pt x="16941" y="1779"/>
                  <a:pt x="16908" y="1780"/>
                  <a:pt x="16879" y="1788"/>
                </a:cubicBezTo>
                <a:cubicBezTo>
                  <a:pt x="16832" y="1777"/>
                  <a:pt x="16796" y="1795"/>
                  <a:pt x="16764" y="1799"/>
                </a:cubicBezTo>
                <a:cubicBezTo>
                  <a:pt x="16688" y="1807"/>
                  <a:pt x="16612" y="1793"/>
                  <a:pt x="16536" y="1801"/>
                </a:cubicBezTo>
                <a:cubicBezTo>
                  <a:pt x="16497" y="1804"/>
                  <a:pt x="16392" y="1804"/>
                  <a:pt x="16369" y="1829"/>
                </a:cubicBezTo>
                <a:cubicBezTo>
                  <a:pt x="16389" y="1836"/>
                  <a:pt x="16405" y="1811"/>
                  <a:pt x="16418" y="1834"/>
                </a:cubicBezTo>
                <a:cubicBezTo>
                  <a:pt x="16439" y="1829"/>
                  <a:pt x="16454" y="1845"/>
                  <a:pt x="16471" y="1850"/>
                </a:cubicBezTo>
                <a:cubicBezTo>
                  <a:pt x="16533" y="1850"/>
                  <a:pt x="16651" y="1836"/>
                  <a:pt x="16659" y="1850"/>
                </a:cubicBezTo>
                <a:cubicBezTo>
                  <a:pt x="16667" y="1864"/>
                  <a:pt x="16538" y="1853"/>
                  <a:pt x="16485" y="1864"/>
                </a:cubicBezTo>
                <a:cubicBezTo>
                  <a:pt x="16458" y="1870"/>
                  <a:pt x="16453" y="1880"/>
                  <a:pt x="16421" y="1880"/>
                </a:cubicBezTo>
                <a:cubicBezTo>
                  <a:pt x="16405" y="1880"/>
                  <a:pt x="16386" y="1881"/>
                  <a:pt x="16378" y="1893"/>
                </a:cubicBezTo>
                <a:cubicBezTo>
                  <a:pt x="16401" y="1904"/>
                  <a:pt x="16430" y="1906"/>
                  <a:pt x="16456" y="1900"/>
                </a:cubicBezTo>
                <a:cubicBezTo>
                  <a:pt x="16468" y="1891"/>
                  <a:pt x="16496" y="1898"/>
                  <a:pt x="16496" y="1903"/>
                </a:cubicBezTo>
                <a:cubicBezTo>
                  <a:pt x="16528" y="1906"/>
                  <a:pt x="16560" y="1904"/>
                  <a:pt x="16592" y="1898"/>
                </a:cubicBezTo>
                <a:cubicBezTo>
                  <a:pt x="16619" y="1904"/>
                  <a:pt x="16649" y="1907"/>
                  <a:pt x="16678" y="1907"/>
                </a:cubicBezTo>
                <a:cubicBezTo>
                  <a:pt x="16728" y="1907"/>
                  <a:pt x="16810" y="1893"/>
                  <a:pt x="16824" y="1907"/>
                </a:cubicBezTo>
                <a:cubicBezTo>
                  <a:pt x="16759" y="1934"/>
                  <a:pt x="16645" y="1899"/>
                  <a:pt x="16586" y="1924"/>
                </a:cubicBezTo>
                <a:cubicBezTo>
                  <a:pt x="16590" y="1932"/>
                  <a:pt x="16613" y="1927"/>
                  <a:pt x="16610" y="1939"/>
                </a:cubicBezTo>
                <a:cubicBezTo>
                  <a:pt x="16579" y="1930"/>
                  <a:pt x="16581" y="1954"/>
                  <a:pt x="16554" y="1960"/>
                </a:cubicBezTo>
                <a:cubicBezTo>
                  <a:pt x="16528" y="1967"/>
                  <a:pt x="16522" y="1948"/>
                  <a:pt x="16522" y="1969"/>
                </a:cubicBezTo>
                <a:cubicBezTo>
                  <a:pt x="16504" y="1980"/>
                  <a:pt x="16485" y="1959"/>
                  <a:pt x="16467" y="1971"/>
                </a:cubicBezTo>
                <a:cubicBezTo>
                  <a:pt x="16447" y="1958"/>
                  <a:pt x="16426" y="1977"/>
                  <a:pt x="16403" y="1973"/>
                </a:cubicBezTo>
                <a:cubicBezTo>
                  <a:pt x="16364" y="1992"/>
                  <a:pt x="16332" y="1970"/>
                  <a:pt x="16309" y="2001"/>
                </a:cubicBezTo>
                <a:cubicBezTo>
                  <a:pt x="16277" y="2005"/>
                  <a:pt x="16252" y="1991"/>
                  <a:pt x="16263" y="2028"/>
                </a:cubicBezTo>
                <a:cubicBezTo>
                  <a:pt x="16269" y="2052"/>
                  <a:pt x="16298" y="2044"/>
                  <a:pt x="16324" y="2048"/>
                </a:cubicBezTo>
                <a:cubicBezTo>
                  <a:pt x="16366" y="2054"/>
                  <a:pt x="16409" y="2057"/>
                  <a:pt x="16452" y="2057"/>
                </a:cubicBezTo>
                <a:cubicBezTo>
                  <a:pt x="16443" y="2077"/>
                  <a:pt x="16363" y="2066"/>
                  <a:pt x="16415" y="2094"/>
                </a:cubicBezTo>
                <a:cubicBezTo>
                  <a:pt x="16402" y="2112"/>
                  <a:pt x="16368" y="2118"/>
                  <a:pt x="16346" y="2128"/>
                </a:cubicBezTo>
                <a:cubicBezTo>
                  <a:pt x="16317" y="2142"/>
                  <a:pt x="16301" y="2133"/>
                  <a:pt x="16267" y="2140"/>
                </a:cubicBezTo>
                <a:cubicBezTo>
                  <a:pt x="16228" y="2150"/>
                  <a:pt x="16187" y="2154"/>
                  <a:pt x="16145" y="2154"/>
                </a:cubicBezTo>
                <a:cubicBezTo>
                  <a:pt x="16117" y="2153"/>
                  <a:pt x="16078" y="2144"/>
                  <a:pt x="16053" y="2153"/>
                </a:cubicBezTo>
                <a:cubicBezTo>
                  <a:pt x="16009" y="2166"/>
                  <a:pt x="16004" y="2146"/>
                  <a:pt x="15963" y="2160"/>
                </a:cubicBezTo>
                <a:cubicBezTo>
                  <a:pt x="15955" y="2163"/>
                  <a:pt x="15947" y="2149"/>
                  <a:pt x="15931" y="2149"/>
                </a:cubicBezTo>
                <a:cubicBezTo>
                  <a:pt x="15926" y="2168"/>
                  <a:pt x="15898" y="2171"/>
                  <a:pt x="15876" y="2171"/>
                </a:cubicBezTo>
                <a:cubicBezTo>
                  <a:pt x="15815" y="2173"/>
                  <a:pt x="15766" y="2190"/>
                  <a:pt x="15702" y="2186"/>
                </a:cubicBezTo>
                <a:cubicBezTo>
                  <a:pt x="15671" y="2184"/>
                  <a:pt x="15665" y="2204"/>
                  <a:pt x="15643" y="2195"/>
                </a:cubicBezTo>
                <a:cubicBezTo>
                  <a:pt x="15626" y="2187"/>
                  <a:pt x="15604" y="2184"/>
                  <a:pt x="15583" y="2186"/>
                </a:cubicBezTo>
                <a:cubicBezTo>
                  <a:pt x="15536" y="2187"/>
                  <a:pt x="15475" y="2183"/>
                  <a:pt x="15447" y="2215"/>
                </a:cubicBezTo>
                <a:cubicBezTo>
                  <a:pt x="15429" y="2197"/>
                  <a:pt x="15421" y="2223"/>
                  <a:pt x="15400" y="2222"/>
                </a:cubicBezTo>
                <a:cubicBezTo>
                  <a:pt x="15380" y="2220"/>
                  <a:pt x="15381" y="2203"/>
                  <a:pt x="15357" y="2205"/>
                </a:cubicBezTo>
                <a:cubicBezTo>
                  <a:pt x="15345" y="2207"/>
                  <a:pt x="15333" y="2209"/>
                  <a:pt x="15321" y="2212"/>
                </a:cubicBezTo>
                <a:cubicBezTo>
                  <a:pt x="15294" y="2216"/>
                  <a:pt x="15276" y="2228"/>
                  <a:pt x="15244" y="2230"/>
                </a:cubicBezTo>
                <a:cubicBezTo>
                  <a:pt x="15212" y="2229"/>
                  <a:pt x="15180" y="2231"/>
                  <a:pt x="15148" y="2235"/>
                </a:cubicBezTo>
                <a:cubicBezTo>
                  <a:pt x="15123" y="2240"/>
                  <a:pt x="15073" y="2254"/>
                  <a:pt x="15061" y="2226"/>
                </a:cubicBezTo>
                <a:cubicBezTo>
                  <a:pt x="15037" y="2225"/>
                  <a:pt x="15051" y="2233"/>
                  <a:pt x="15045" y="2240"/>
                </a:cubicBezTo>
                <a:cubicBezTo>
                  <a:pt x="15035" y="2242"/>
                  <a:pt x="15024" y="2243"/>
                  <a:pt x="15013" y="2243"/>
                </a:cubicBezTo>
                <a:cubicBezTo>
                  <a:pt x="14983" y="2247"/>
                  <a:pt x="14997" y="2265"/>
                  <a:pt x="14963" y="2265"/>
                </a:cubicBezTo>
                <a:cubicBezTo>
                  <a:pt x="14941" y="2265"/>
                  <a:pt x="14941" y="2247"/>
                  <a:pt x="14928" y="2250"/>
                </a:cubicBezTo>
                <a:cubicBezTo>
                  <a:pt x="14919" y="2257"/>
                  <a:pt x="14932" y="2269"/>
                  <a:pt x="14914" y="2273"/>
                </a:cubicBezTo>
                <a:cubicBezTo>
                  <a:pt x="14903" y="2273"/>
                  <a:pt x="14891" y="2274"/>
                  <a:pt x="14880" y="2278"/>
                </a:cubicBezTo>
                <a:cubicBezTo>
                  <a:pt x="14909" y="2306"/>
                  <a:pt x="15117" y="2246"/>
                  <a:pt x="15133" y="2275"/>
                </a:cubicBezTo>
                <a:cubicBezTo>
                  <a:pt x="15138" y="2284"/>
                  <a:pt x="15092" y="2281"/>
                  <a:pt x="15085" y="2287"/>
                </a:cubicBezTo>
                <a:cubicBezTo>
                  <a:pt x="15079" y="2298"/>
                  <a:pt x="15173" y="2298"/>
                  <a:pt x="15160" y="2273"/>
                </a:cubicBezTo>
                <a:cubicBezTo>
                  <a:pt x="15189" y="2263"/>
                  <a:pt x="15239" y="2294"/>
                  <a:pt x="15239" y="2263"/>
                </a:cubicBezTo>
                <a:cubicBezTo>
                  <a:pt x="15273" y="2273"/>
                  <a:pt x="15326" y="2272"/>
                  <a:pt x="15346" y="2254"/>
                </a:cubicBezTo>
                <a:cubicBezTo>
                  <a:pt x="15360" y="2241"/>
                  <a:pt x="15422" y="2265"/>
                  <a:pt x="15442" y="2261"/>
                </a:cubicBezTo>
                <a:cubicBezTo>
                  <a:pt x="15461" y="2257"/>
                  <a:pt x="15446" y="2233"/>
                  <a:pt x="15478" y="2246"/>
                </a:cubicBezTo>
                <a:cubicBezTo>
                  <a:pt x="15504" y="2256"/>
                  <a:pt x="15559" y="2244"/>
                  <a:pt x="15589" y="2243"/>
                </a:cubicBezTo>
                <a:cubicBezTo>
                  <a:pt x="15676" y="2239"/>
                  <a:pt x="15758" y="2246"/>
                  <a:pt x="15845" y="2236"/>
                </a:cubicBezTo>
                <a:cubicBezTo>
                  <a:pt x="15918" y="2266"/>
                  <a:pt x="15779" y="2249"/>
                  <a:pt x="15747" y="2260"/>
                </a:cubicBezTo>
                <a:cubicBezTo>
                  <a:pt x="15726" y="2268"/>
                  <a:pt x="15694" y="2251"/>
                  <a:pt x="15686" y="2273"/>
                </a:cubicBezTo>
                <a:cubicBezTo>
                  <a:pt x="15716" y="2273"/>
                  <a:pt x="15703" y="2292"/>
                  <a:pt x="15716" y="2303"/>
                </a:cubicBezTo>
                <a:cubicBezTo>
                  <a:pt x="15735" y="2319"/>
                  <a:pt x="15765" y="2281"/>
                  <a:pt x="15793" y="2297"/>
                </a:cubicBezTo>
                <a:cubicBezTo>
                  <a:pt x="15777" y="2305"/>
                  <a:pt x="15794" y="2317"/>
                  <a:pt x="15807" y="2319"/>
                </a:cubicBezTo>
                <a:cubicBezTo>
                  <a:pt x="15815" y="2316"/>
                  <a:pt x="15822" y="2313"/>
                  <a:pt x="15829" y="2308"/>
                </a:cubicBezTo>
                <a:cubicBezTo>
                  <a:pt x="15854" y="2301"/>
                  <a:pt x="15834" y="2335"/>
                  <a:pt x="15866" y="2324"/>
                </a:cubicBezTo>
                <a:cubicBezTo>
                  <a:pt x="15906" y="2309"/>
                  <a:pt x="16044" y="2325"/>
                  <a:pt x="16027" y="2328"/>
                </a:cubicBezTo>
                <a:cubicBezTo>
                  <a:pt x="15997" y="2328"/>
                  <a:pt x="15968" y="2330"/>
                  <a:pt x="15940" y="2333"/>
                </a:cubicBezTo>
                <a:cubicBezTo>
                  <a:pt x="15904" y="2357"/>
                  <a:pt x="16028" y="2358"/>
                  <a:pt x="16076" y="2361"/>
                </a:cubicBezTo>
                <a:cubicBezTo>
                  <a:pt x="16045" y="2413"/>
                  <a:pt x="16122" y="2409"/>
                  <a:pt x="16097" y="2441"/>
                </a:cubicBezTo>
                <a:cubicBezTo>
                  <a:pt x="16083" y="2461"/>
                  <a:pt x="15999" y="2488"/>
                  <a:pt x="15969" y="2486"/>
                </a:cubicBezTo>
                <a:cubicBezTo>
                  <a:pt x="15946" y="2483"/>
                  <a:pt x="15923" y="2481"/>
                  <a:pt x="15900" y="2480"/>
                </a:cubicBezTo>
                <a:cubicBezTo>
                  <a:pt x="15875" y="2480"/>
                  <a:pt x="15861" y="2492"/>
                  <a:pt x="15836" y="2492"/>
                </a:cubicBezTo>
                <a:cubicBezTo>
                  <a:pt x="15799" y="2492"/>
                  <a:pt x="15743" y="2477"/>
                  <a:pt x="15715" y="2501"/>
                </a:cubicBezTo>
                <a:cubicBezTo>
                  <a:pt x="15688" y="2503"/>
                  <a:pt x="15641" y="2505"/>
                  <a:pt x="15603" y="2511"/>
                </a:cubicBezTo>
                <a:cubicBezTo>
                  <a:pt x="15577" y="2512"/>
                  <a:pt x="15551" y="2515"/>
                  <a:pt x="15527" y="2521"/>
                </a:cubicBezTo>
                <a:cubicBezTo>
                  <a:pt x="15517" y="2526"/>
                  <a:pt x="15509" y="2531"/>
                  <a:pt x="15502" y="2537"/>
                </a:cubicBezTo>
                <a:cubicBezTo>
                  <a:pt x="15502" y="2520"/>
                  <a:pt x="15429" y="2532"/>
                  <a:pt x="15420" y="2535"/>
                </a:cubicBezTo>
                <a:cubicBezTo>
                  <a:pt x="15350" y="2556"/>
                  <a:pt x="15477" y="2568"/>
                  <a:pt x="15504" y="2566"/>
                </a:cubicBezTo>
                <a:cubicBezTo>
                  <a:pt x="15544" y="2563"/>
                  <a:pt x="15728" y="2523"/>
                  <a:pt x="15741" y="2541"/>
                </a:cubicBezTo>
                <a:cubicBezTo>
                  <a:pt x="15741" y="2572"/>
                  <a:pt x="15443" y="2588"/>
                  <a:pt x="15293" y="2601"/>
                </a:cubicBezTo>
                <a:cubicBezTo>
                  <a:pt x="15233" y="2606"/>
                  <a:pt x="15173" y="2600"/>
                  <a:pt x="15114" y="2602"/>
                </a:cubicBezTo>
                <a:cubicBezTo>
                  <a:pt x="15094" y="2602"/>
                  <a:pt x="15015" y="2626"/>
                  <a:pt x="15010" y="2624"/>
                </a:cubicBezTo>
                <a:cubicBezTo>
                  <a:pt x="14994" y="2616"/>
                  <a:pt x="14906" y="2614"/>
                  <a:pt x="14888" y="2626"/>
                </a:cubicBezTo>
                <a:cubicBezTo>
                  <a:pt x="14856" y="2619"/>
                  <a:pt x="14820" y="2628"/>
                  <a:pt x="14788" y="2626"/>
                </a:cubicBezTo>
                <a:cubicBezTo>
                  <a:pt x="14737" y="2622"/>
                  <a:pt x="14781" y="2628"/>
                  <a:pt x="14744" y="2637"/>
                </a:cubicBezTo>
                <a:cubicBezTo>
                  <a:pt x="14713" y="2649"/>
                  <a:pt x="14678" y="2653"/>
                  <a:pt x="14643" y="2650"/>
                </a:cubicBezTo>
                <a:cubicBezTo>
                  <a:pt x="14591" y="2643"/>
                  <a:pt x="14537" y="2657"/>
                  <a:pt x="14488" y="2650"/>
                </a:cubicBezTo>
                <a:cubicBezTo>
                  <a:pt x="14487" y="2662"/>
                  <a:pt x="14589" y="2682"/>
                  <a:pt x="14611" y="2680"/>
                </a:cubicBezTo>
                <a:cubicBezTo>
                  <a:pt x="14621" y="2696"/>
                  <a:pt x="14557" y="2702"/>
                  <a:pt x="14540" y="2702"/>
                </a:cubicBezTo>
                <a:cubicBezTo>
                  <a:pt x="14503" y="2702"/>
                  <a:pt x="14508" y="2721"/>
                  <a:pt x="14479" y="2732"/>
                </a:cubicBezTo>
                <a:cubicBezTo>
                  <a:pt x="14437" y="2749"/>
                  <a:pt x="14437" y="2720"/>
                  <a:pt x="14411" y="2722"/>
                </a:cubicBezTo>
                <a:cubicBezTo>
                  <a:pt x="14385" y="2723"/>
                  <a:pt x="14384" y="2711"/>
                  <a:pt x="14363" y="2711"/>
                </a:cubicBezTo>
                <a:cubicBezTo>
                  <a:pt x="14327" y="2711"/>
                  <a:pt x="14355" y="2723"/>
                  <a:pt x="14355" y="2734"/>
                </a:cubicBezTo>
                <a:cubicBezTo>
                  <a:pt x="14334" y="2738"/>
                  <a:pt x="14305" y="2725"/>
                  <a:pt x="14302" y="2747"/>
                </a:cubicBezTo>
                <a:cubicBezTo>
                  <a:pt x="14288" y="2731"/>
                  <a:pt x="14259" y="2734"/>
                  <a:pt x="14236" y="2736"/>
                </a:cubicBezTo>
                <a:cubicBezTo>
                  <a:pt x="14199" y="2738"/>
                  <a:pt x="14200" y="2726"/>
                  <a:pt x="14172" y="2738"/>
                </a:cubicBezTo>
                <a:cubicBezTo>
                  <a:pt x="14154" y="2746"/>
                  <a:pt x="14134" y="2728"/>
                  <a:pt x="14115" y="2729"/>
                </a:cubicBezTo>
                <a:cubicBezTo>
                  <a:pt x="14102" y="2713"/>
                  <a:pt x="14084" y="2736"/>
                  <a:pt x="14068" y="2734"/>
                </a:cubicBezTo>
                <a:cubicBezTo>
                  <a:pt x="14068" y="2702"/>
                  <a:pt x="14016" y="2696"/>
                  <a:pt x="13978" y="2696"/>
                </a:cubicBezTo>
                <a:cubicBezTo>
                  <a:pt x="13962" y="2695"/>
                  <a:pt x="13946" y="2700"/>
                  <a:pt x="13935" y="2708"/>
                </a:cubicBezTo>
                <a:cubicBezTo>
                  <a:pt x="13927" y="2701"/>
                  <a:pt x="13914" y="2699"/>
                  <a:pt x="13903" y="2702"/>
                </a:cubicBezTo>
                <a:cubicBezTo>
                  <a:pt x="13841" y="2709"/>
                  <a:pt x="13790" y="2696"/>
                  <a:pt x="13729" y="2713"/>
                </a:cubicBezTo>
                <a:cubicBezTo>
                  <a:pt x="13693" y="2722"/>
                  <a:pt x="13663" y="2717"/>
                  <a:pt x="13633" y="2723"/>
                </a:cubicBezTo>
                <a:cubicBezTo>
                  <a:pt x="13602" y="2730"/>
                  <a:pt x="13572" y="2720"/>
                  <a:pt x="13542" y="2718"/>
                </a:cubicBezTo>
                <a:cubicBezTo>
                  <a:pt x="13514" y="2746"/>
                  <a:pt x="13471" y="2700"/>
                  <a:pt x="13450" y="2734"/>
                </a:cubicBezTo>
                <a:cubicBezTo>
                  <a:pt x="13419" y="2735"/>
                  <a:pt x="13388" y="2732"/>
                  <a:pt x="13359" y="2726"/>
                </a:cubicBezTo>
                <a:cubicBezTo>
                  <a:pt x="13328" y="2723"/>
                  <a:pt x="13297" y="2722"/>
                  <a:pt x="13266" y="2723"/>
                </a:cubicBezTo>
                <a:cubicBezTo>
                  <a:pt x="13232" y="2722"/>
                  <a:pt x="13197" y="2731"/>
                  <a:pt x="13165" y="2718"/>
                </a:cubicBezTo>
                <a:cubicBezTo>
                  <a:pt x="13142" y="2727"/>
                  <a:pt x="13116" y="2729"/>
                  <a:pt x="13091" y="2725"/>
                </a:cubicBezTo>
                <a:cubicBezTo>
                  <a:pt x="13072" y="2718"/>
                  <a:pt x="13050" y="2736"/>
                  <a:pt x="13032" y="2727"/>
                </a:cubicBezTo>
                <a:cubicBezTo>
                  <a:pt x="13014" y="2717"/>
                  <a:pt x="12988" y="2725"/>
                  <a:pt x="12962" y="2724"/>
                </a:cubicBezTo>
                <a:cubicBezTo>
                  <a:pt x="12936" y="2722"/>
                  <a:pt x="12912" y="2736"/>
                  <a:pt x="12893" y="2733"/>
                </a:cubicBezTo>
                <a:cubicBezTo>
                  <a:pt x="12874" y="2730"/>
                  <a:pt x="12846" y="2720"/>
                  <a:pt x="12838" y="2739"/>
                </a:cubicBezTo>
                <a:cubicBezTo>
                  <a:pt x="12814" y="2711"/>
                  <a:pt x="12767" y="2752"/>
                  <a:pt x="12760" y="2761"/>
                </a:cubicBezTo>
                <a:cubicBezTo>
                  <a:pt x="12825" y="2756"/>
                  <a:pt x="12890" y="2756"/>
                  <a:pt x="12955" y="2761"/>
                </a:cubicBezTo>
                <a:cubicBezTo>
                  <a:pt x="12971" y="2763"/>
                  <a:pt x="12975" y="2772"/>
                  <a:pt x="12964" y="2772"/>
                </a:cubicBezTo>
                <a:cubicBezTo>
                  <a:pt x="12875" y="2786"/>
                  <a:pt x="12782" y="2774"/>
                  <a:pt x="12692" y="2780"/>
                </a:cubicBezTo>
                <a:cubicBezTo>
                  <a:pt x="12646" y="2783"/>
                  <a:pt x="12603" y="2771"/>
                  <a:pt x="12574" y="2793"/>
                </a:cubicBezTo>
                <a:cubicBezTo>
                  <a:pt x="12593" y="2774"/>
                  <a:pt x="12426" y="2781"/>
                  <a:pt x="12403" y="2782"/>
                </a:cubicBezTo>
                <a:cubicBezTo>
                  <a:pt x="12373" y="2785"/>
                  <a:pt x="12279" y="2805"/>
                  <a:pt x="12255" y="2788"/>
                </a:cubicBezTo>
                <a:cubicBezTo>
                  <a:pt x="12179" y="2793"/>
                  <a:pt x="12102" y="2795"/>
                  <a:pt x="12025" y="2792"/>
                </a:cubicBezTo>
                <a:cubicBezTo>
                  <a:pt x="11986" y="2790"/>
                  <a:pt x="11905" y="2797"/>
                  <a:pt x="11878" y="2775"/>
                </a:cubicBezTo>
                <a:cubicBezTo>
                  <a:pt x="11960" y="2775"/>
                  <a:pt x="12041" y="2782"/>
                  <a:pt x="12122" y="2777"/>
                </a:cubicBezTo>
                <a:cubicBezTo>
                  <a:pt x="12125" y="2761"/>
                  <a:pt x="12090" y="2758"/>
                  <a:pt x="12075" y="2761"/>
                </a:cubicBezTo>
                <a:cubicBezTo>
                  <a:pt x="12085" y="2754"/>
                  <a:pt x="12055" y="2737"/>
                  <a:pt x="12061" y="2759"/>
                </a:cubicBezTo>
                <a:cubicBezTo>
                  <a:pt x="12049" y="2766"/>
                  <a:pt x="11978" y="2717"/>
                  <a:pt x="11971" y="2759"/>
                </a:cubicBezTo>
                <a:cubicBezTo>
                  <a:pt x="11968" y="2774"/>
                  <a:pt x="11925" y="2750"/>
                  <a:pt x="11918" y="2747"/>
                </a:cubicBezTo>
                <a:cubicBezTo>
                  <a:pt x="11921" y="2768"/>
                  <a:pt x="11896" y="2762"/>
                  <a:pt x="11879" y="2753"/>
                </a:cubicBezTo>
                <a:cubicBezTo>
                  <a:pt x="11854" y="2740"/>
                  <a:pt x="11816" y="2751"/>
                  <a:pt x="11789" y="2753"/>
                </a:cubicBezTo>
                <a:cubicBezTo>
                  <a:pt x="11790" y="2754"/>
                  <a:pt x="11791" y="2755"/>
                  <a:pt x="11792" y="2755"/>
                </a:cubicBezTo>
                <a:cubicBezTo>
                  <a:pt x="11803" y="2765"/>
                  <a:pt x="11823" y="2766"/>
                  <a:pt x="11837" y="2759"/>
                </a:cubicBezTo>
                <a:cubicBezTo>
                  <a:pt x="11817" y="2782"/>
                  <a:pt x="11869" y="2765"/>
                  <a:pt x="11869" y="2782"/>
                </a:cubicBezTo>
                <a:cubicBezTo>
                  <a:pt x="11824" y="2783"/>
                  <a:pt x="11746" y="2776"/>
                  <a:pt x="11738" y="2785"/>
                </a:cubicBezTo>
                <a:cubicBezTo>
                  <a:pt x="11695" y="2753"/>
                  <a:pt x="11659" y="2803"/>
                  <a:pt x="11612" y="2787"/>
                </a:cubicBezTo>
                <a:cubicBezTo>
                  <a:pt x="11600" y="2774"/>
                  <a:pt x="11532" y="2786"/>
                  <a:pt x="11521" y="2789"/>
                </a:cubicBezTo>
                <a:cubicBezTo>
                  <a:pt x="11499" y="2796"/>
                  <a:pt x="11473" y="2777"/>
                  <a:pt x="11454" y="2787"/>
                </a:cubicBezTo>
                <a:cubicBezTo>
                  <a:pt x="11429" y="2800"/>
                  <a:pt x="11416" y="2774"/>
                  <a:pt x="11379" y="2785"/>
                </a:cubicBezTo>
                <a:cubicBezTo>
                  <a:pt x="11367" y="2800"/>
                  <a:pt x="11340" y="2774"/>
                  <a:pt x="11335" y="2798"/>
                </a:cubicBezTo>
                <a:cubicBezTo>
                  <a:pt x="11303" y="2798"/>
                  <a:pt x="11270" y="2793"/>
                  <a:pt x="11241" y="2783"/>
                </a:cubicBezTo>
                <a:cubicBezTo>
                  <a:pt x="11217" y="2777"/>
                  <a:pt x="11180" y="2787"/>
                  <a:pt x="11148" y="2786"/>
                </a:cubicBezTo>
                <a:cubicBezTo>
                  <a:pt x="11120" y="2785"/>
                  <a:pt x="11093" y="2789"/>
                  <a:pt x="11067" y="2796"/>
                </a:cubicBezTo>
                <a:cubicBezTo>
                  <a:pt x="11010" y="2810"/>
                  <a:pt x="10958" y="2753"/>
                  <a:pt x="10911" y="2790"/>
                </a:cubicBezTo>
                <a:cubicBezTo>
                  <a:pt x="10887" y="2792"/>
                  <a:pt x="10885" y="2779"/>
                  <a:pt x="10867" y="2780"/>
                </a:cubicBezTo>
                <a:cubicBezTo>
                  <a:pt x="10849" y="2781"/>
                  <a:pt x="10822" y="2790"/>
                  <a:pt x="10808" y="2785"/>
                </a:cubicBezTo>
                <a:cubicBezTo>
                  <a:pt x="10783" y="2774"/>
                  <a:pt x="10754" y="2769"/>
                  <a:pt x="10724" y="2771"/>
                </a:cubicBezTo>
                <a:cubicBezTo>
                  <a:pt x="10678" y="2776"/>
                  <a:pt x="10716" y="2783"/>
                  <a:pt x="10697" y="2796"/>
                </a:cubicBezTo>
                <a:cubicBezTo>
                  <a:pt x="10675" y="2796"/>
                  <a:pt x="10681" y="2778"/>
                  <a:pt x="10649" y="2781"/>
                </a:cubicBezTo>
                <a:cubicBezTo>
                  <a:pt x="10636" y="2783"/>
                  <a:pt x="10630" y="2775"/>
                  <a:pt x="10620" y="2772"/>
                </a:cubicBezTo>
                <a:cubicBezTo>
                  <a:pt x="10602" y="2766"/>
                  <a:pt x="10576" y="2780"/>
                  <a:pt x="10556" y="2778"/>
                </a:cubicBezTo>
                <a:cubicBezTo>
                  <a:pt x="10538" y="2776"/>
                  <a:pt x="10519" y="2776"/>
                  <a:pt x="10501" y="2778"/>
                </a:cubicBezTo>
                <a:cubicBezTo>
                  <a:pt x="10467" y="2781"/>
                  <a:pt x="10408" y="2768"/>
                  <a:pt x="10385" y="2781"/>
                </a:cubicBezTo>
                <a:cubicBezTo>
                  <a:pt x="10362" y="2793"/>
                  <a:pt x="10355" y="2787"/>
                  <a:pt x="10351" y="2769"/>
                </a:cubicBezTo>
                <a:cubicBezTo>
                  <a:pt x="10314" y="2789"/>
                  <a:pt x="10310" y="2790"/>
                  <a:pt x="10267" y="2775"/>
                </a:cubicBezTo>
                <a:cubicBezTo>
                  <a:pt x="10238" y="2765"/>
                  <a:pt x="10254" y="2775"/>
                  <a:pt x="10217" y="2771"/>
                </a:cubicBezTo>
                <a:cubicBezTo>
                  <a:pt x="10181" y="2767"/>
                  <a:pt x="10195" y="2799"/>
                  <a:pt x="10223" y="2799"/>
                </a:cubicBezTo>
                <a:cubicBezTo>
                  <a:pt x="10212" y="2808"/>
                  <a:pt x="10191" y="2800"/>
                  <a:pt x="10178" y="2806"/>
                </a:cubicBezTo>
                <a:cubicBezTo>
                  <a:pt x="10182" y="2802"/>
                  <a:pt x="10187" y="2799"/>
                  <a:pt x="10191" y="2795"/>
                </a:cubicBezTo>
                <a:cubicBezTo>
                  <a:pt x="10174" y="2781"/>
                  <a:pt x="10059" y="2777"/>
                  <a:pt x="10037" y="2784"/>
                </a:cubicBezTo>
                <a:cubicBezTo>
                  <a:pt x="10029" y="2763"/>
                  <a:pt x="10069" y="2777"/>
                  <a:pt x="10076" y="2769"/>
                </a:cubicBezTo>
                <a:cubicBezTo>
                  <a:pt x="10041" y="2755"/>
                  <a:pt x="10005" y="2774"/>
                  <a:pt x="9969" y="2767"/>
                </a:cubicBezTo>
                <a:cubicBezTo>
                  <a:pt x="9962" y="2779"/>
                  <a:pt x="9952" y="2779"/>
                  <a:pt x="9935" y="2777"/>
                </a:cubicBezTo>
                <a:cubicBezTo>
                  <a:pt x="9928" y="2762"/>
                  <a:pt x="9855" y="2757"/>
                  <a:pt x="9853" y="2772"/>
                </a:cubicBezTo>
                <a:cubicBezTo>
                  <a:pt x="9848" y="2804"/>
                  <a:pt x="10022" y="2826"/>
                  <a:pt x="10063" y="2822"/>
                </a:cubicBezTo>
                <a:lnTo>
                  <a:pt x="10063" y="2827"/>
                </a:lnTo>
                <a:cubicBezTo>
                  <a:pt x="10013" y="2830"/>
                  <a:pt x="9930" y="2836"/>
                  <a:pt x="9895" y="2815"/>
                </a:cubicBezTo>
                <a:cubicBezTo>
                  <a:pt x="9874" y="2805"/>
                  <a:pt x="9851" y="2797"/>
                  <a:pt x="9828" y="2792"/>
                </a:cubicBezTo>
                <a:cubicBezTo>
                  <a:pt x="9825" y="2785"/>
                  <a:pt x="9835" y="2781"/>
                  <a:pt x="9822" y="2776"/>
                </a:cubicBezTo>
                <a:cubicBezTo>
                  <a:pt x="9811" y="2785"/>
                  <a:pt x="9703" y="2790"/>
                  <a:pt x="9694" y="2783"/>
                </a:cubicBezTo>
                <a:cubicBezTo>
                  <a:pt x="9672" y="2776"/>
                  <a:pt x="9647" y="2773"/>
                  <a:pt x="9623" y="2775"/>
                </a:cubicBezTo>
                <a:cubicBezTo>
                  <a:pt x="9604" y="2779"/>
                  <a:pt x="9593" y="2762"/>
                  <a:pt x="9572" y="2769"/>
                </a:cubicBezTo>
                <a:cubicBezTo>
                  <a:pt x="9565" y="2789"/>
                  <a:pt x="9573" y="2792"/>
                  <a:pt x="9546" y="2776"/>
                </a:cubicBezTo>
                <a:cubicBezTo>
                  <a:pt x="9526" y="2765"/>
                  <a:pt x="9476" y="2766"/>
                  <a:pt x="9468" y="2784"/>
                </a:cubicBezTo>
                <a:cubicBezTo>
                  <a:pt x="9453" y="2768"/>
                  <a:pt x="9431" y="2777"/>
                  <a:pt x="9415" y="2786"/>
                </a:cubicBezTo>
                <a:cubicBezTo>
                  <a:pt x="9391" y="2778"/>
                  <a:pt x="9364" y="2774"/>
                  <a:pt x="9337" y="2776"/>
                </a:cubicBezTo>
                <a:cubicBezTo>
                  <a:pt x="9283" y="2776"/>
                  <a:pt x="9228" y="2778"/>
                  <a:pt x="9174" y="2783"/>
                </a:cubicBezTo>
                <a:cubicBezTo>
                  <a:pt x="9109" y="2791"/>
                  <a:pt x="9043" y="2793"/>
                  <a:pt x="8978" y="2789"/>
                </a:cubicBezTo>
                <a:cubicBezTo>
                  <a:pt x="8944" y="2787"/>
                  <a:pt x="8937" y="2776"/>
                  <a:pt x="8914" y="2795"/>
                </a:cubicBezTo>
                <a:cubicBezTo>
                  <a:pt x="8907" y="2784"/>
                  <a:pt x="8831" y="2795"/>
                  <a:pt x="8811" y="2795"/>
                </a:cubicBezTo>
                <a:cubicBezTo>
                  <a:pt x="8764" y="2794"/>
                  <a:pt x="8709" y="2800"/>
                  <a:pt x="8668" y="2799"/>
                </a:cubicBezTo>
                <a:cubicBezTo>
                  <a:pt x="8633" y="2801"/>
                  <a:pt x="8585" y="2775"/>
                  <a:pt x="8558" y="2802"/>
                </a:cubicBezTo>
                <a:cubicBezTo>
                  <a:pt x="8542" y="2790"/>
                  <a:pt x="8516" y="2817"/>
                  <a:pt x="8508" y="2795"/>
                </a:cubicBezTo>
                <a:cubicBezTo>
                  <a:pt x="8477" y="2814"/>
                  <a:pt x="8435" y="2795"/>
                  <a:pt x="8401" y="2808"/>
                </a:cubicBezTo>
                <a:cubicBezTo>
                  <a:pt x="8382" y="2794"/>
                  <a:pt x="8356" y="2812"/>
                  <a:pt x="8334" y="2808"/>
                </a:cubicBezTo>
                <a:cubicBezTo>
                  <a:pt x="8301" y="2801"/>
                  <a:pt x="8213" y="2788"/>
                  <a:pt x="8197" y="2817"/>
                </a:cubicBezTo>
                <a:cubicBezTo>
                  <a:pt x="8178" y="2798"/>
                  <a:pt x="8093" y="2815"/>
                  <a:pt x="8066" y="2815"/>
                </a:cubicBezTo>
                <a:cubicBezTo>
                  <a:pt x="8034" y="2815"/>
                  <a:pt x="8003" y="2817"/>
                  <a:pt x="7972" y="2823"/>
                </a:cubicBezTo>
                <a:cubicBezTo>
                  <a:pt x="7966" y="2816"/>
                  <a:pt x="7954" y="2813"/>
                  <a:pt x="7943" y="2815"/>
                </a:cubicBezTo>
                <a:cubicBezTo>
                  <a:pt x="7914" y="2818"/>
                  <a:pt x="7891" y="2815"/>
                  <a:pt x="7864" y="2817"/>
                </a:cubicBezTo>
                <a:cubicBezTo>
                  <a:pt x="7828" y="2819"/>
                  <a:pt x="7784" y="2832"/>
                  <a:pt x="7745" y="2829"/>
                </a:cubicBezTo>
                <a:cubicBezTo>
                  <a:pt x="7655" y="2824"/>
                  <a:pt x="7539" y="2841"/>
                  <a:pt x="7443" y="2846"/>
                </a:cubicBezTo>
                <a:cubicBezTo>
                  <a:pt x="7333" y="2851"/>
                  <a:pt x="7223" y="2856"/>
                  <a:pt x="7114" y="2861"/>
                </a:cubicBezTo>
                <a:cubicBezTo>
                  <a:pt x="6686" y="2879"/>
                  <a:pt x="6264" y="2887"/>
                  <a:pt x="5836" y="2904"/>
                </a:cubicBezTo>
                <a:cubicBezTo>
                  <a:pt x="5625" y="2913"/>
                  <a:pt x="5420" y="2915"/>
                  <a:pt x="5217" y="2916"/>
                </a:cubicBezTo>
                <a:cubicBezTo>
                  <a:pt x="5013" y="2916"/>
                  <a:pt x="4815" y="2924"/>
                  <a:pt x="4608" y="2925"/>
                </a:cubicBezTo>
                <a:cubicBezTo>
                  <a:pt x="4482" y="2926"/>
                  <a:pt x="4354" y="2924"/>
                  <a:pt x="4226" y="2923"/>
                </a:cubicBezTo>
                <a:cubicBezTo>
                  <a:pt x="4175" y="2925"/>
                  <a:pt x="4124" y="2929"/>
                  <a:pt x="4074" y="2934"/>
                </a:cubicBezTo>
                <a:cubicBezTo>
                  <a:pt x="4036" y="2920"/>
                  <a:pt x="3993" y="2926"/>
                  <a:pt x="3950" y="2927"/>
                </a:cubicBezTo>
                <a:cubicBezTo>
                  <a:pt x="3906" y="2929"/>
                  <a:pt x="3562" y="2911"/>
                  <a:pt x="3562" y="2927"/>
                </a:cubicBezTo>
                <a:cubicBezTo>
                  <a:pt x="3545" y="2919"/>
                  <a:pt x="3523" y="2919"/>
                  <a:pt x="3507" y="2927"/>
                </a:cubicBezTo>
                <a:cubicBezTo>
                  <a:pt x="3489" y="2920"/>
                  <a:pt x="3468" y="2919"/>
                  <a:pt x="3450" y="2923"/>
                </a:cubicBezTo>
                <a:cubicBezTo>
                  <a:pt x="3431" y="2928"/>
                  <a:pt x="3411" y="2925"/>
                  <a:pt x="3397" y="2917"/>
                </a:cubicBezTo>
                <a:cubicBezTo>
                  <a:pt x="3385" y="2909"/>
                  <a:pt x="3377" y="2923"/>
                  <a:pt x="3367" y="2923"/>
                </a:cubicBezTo>
                <a:cubicBezTo>
                  <a:pt x="3332" y="2926"/>
                  <a:pt x="3278" y="2913"/>
                  <a:pt x="3242" y="2929"/>
                </a:cubicBezTo>
                <a:cubicBezTo>
                  <a:pt x="3230" y="2925"/>
                  <a:pt x="3190" y="2909"/>
                  <a:pt x="3186" y="2929"/>
                </a:cubicBezTo>
                <a:cubicBezTo>
                  <a:pt x="3183" y="2938"/>
                  <a:pt x="3201" y="2938"/>
                  <a:pt x="3201" y="2946"/>
                </a:cubicBezTo>
                <a:cubicBezTo>
                  <a:pt x="3180" y="2936"/>
                  <a:pt x="3130" y="2948"/>
                  <a:pt x="3117" y="2936"/>
                </a:cubicBezTo>
                <a:cubicBezTo>
                  <a:pt x="3096" y="2915"/>
                  <a:pt x="3100" y="2938"/>
                  <a:pt x="3071" y="2933"/>
                </a:cubicBezTo>
                <a:cubicBezTo>
                  <a:pt x="3041" y="2927"/>
                  <a:pt x="3004" y="2937"/>
                  <a:pt x="3004" y="2914"/>
                </a:cubicBezTo>
                <a:cubicBezTo>
                  <a:pt x="2995" y="2927"/>
                  <a:pt x="2958" y="2909"/>
                  <a:pt x="2942" y="2910"/>
                </a:cubicBezTo>
                <a:cubicBezTo>
                  <a:pt x="2918" y="2914"/>
                  <a:pt x="2894" y="2920"/>
                  <a:pt x="2872" y="2927"/>
                </a:cubicBezTo>
                <a:cubicBezTo>
                  <a:pt x="2842" y="2934"/>
                  <a:pt x="2776" y="2888"/>
                  <a:pt x="2761" y="2919"/>
                </a:cubicBezTo>
                <a:cubicBezTo>
                  <a:pt x="2743" y="2923"/>
                  <a:pt x="2739" y="2908"/>
                  <a:pt x="2718" y="2905"/>
                </a:cubicBezTo>
                <a:cubicBezTo>
                  <a:pt x="2697" y="2902"/>
                  <a:pt x="2655" y="2894"/>
                  <a:pt x="2641" y="2911"/>
                </a:cubicBezTo>
                <a:cubicBezTo>
                  <a:pt x="2610" y="2899"/>
                  <a:pt x="2573" y="2898"/>
                  <a:pt x="2541" y="2909"/>
                </a:cubicBezTo>
                <a:cubicBezTo>
                  <a:pt x="2527" y="2894"/>
                  <a:pt x="2504" y="2899"/>
                  <a:pt x="2483" y="2901"/>
                </a:cubicBezTo>
                <a:cubicBezTo>
                  <a:pt x="2455" y="2902"/>
                  <a:pt x="2455" y="2881"/>
                  <a:pt x="2434" y="2882"/>
                </a:cubicBezTo>
                <a:cubicBezTo>
                  <a:pt x="2414" y="2883"/>
                  <a:pt x="2393" y="2883"/>
                  <a:pt x="2373" y="2881"/>
                </a:cubicBezTo>
                <a:cubicBezTo>
                  <a:pt x="2337" y="2881"/>
                  <a:pt x="2302" y="2892"/>
                  <a:pt x="2270" y="2877"/>
                </a:cubicBezTo>
                <a:cubicBezTo>
                  <a:pt x="2251" y="2897"/>
                  <a:pt x="2222" y="2877"/>
                  <a:pt x="2199" y="2877"/>
                </a:cubicBezTo>
                <a:cubicBezTo>
                  <a:pt x="2166" y="2871"/>
                  <a:pt x="2123" y="2874"/>
                  <a:pt x="2096" y="2867"/>
                </a:cubicBezTo>
                <a:cubicBezTo>
                  <a:pt x="2068" y="2859"/>
                  <a:pt x="2038" y="2856"/>
                  <a:pt x="2008" y="2858"/>
                </a:cubicBezTo>
                <a:cubicBezTo>
                  <a:pt x="1986" y="2858"/>
                  <a:pt x="1967" y="2871"/>
                  <a:pt x="1948" y="2858"/>
                </a:cubicBezTo>
                <a:cubicBezTo>
                  <a:pt x="1955" y="2853"/>
                  <a:pt x="1974" y="2858"/>
                  <a:pt x="1971" y="2847"/>
                </a:cubicBezTo>
                <a:cubicBezTo>
                  <a:pt x="1956" y="2847"/>
                  <a:pt x="1935" y="2829"/>
                  <a:pt x="1932" y="2851"/>
                </a:cubicBezTo>
                <a:cubicBezTo>
                  <a:pt x="1919" y="2825"/>
                  <a:pt x="1907" y="2852"/>
                  <a:pt x="1887" y="2847"/>
                </a:cubicBezTo>
                <a:cubicBezTo>
                  <a:pt x="1849" y="2835"/>
                  <a:pt x="1810" y="2826"/>
                  <a:pt x="1769" y="2820"/>
                </a:cubicBezTo>
                <a:cubicBezTo>
                  <a:pt x="1694" y="2813"/>
                  <a:pt x="1621" y="2818"/>
                  <a:pt x="1545" y="2813"/>
                </a:cubicBezTo>
                <a:cubicBezTo>
                  <a:pt x="1485" y="2807"/>
                  <a:pt x="1429" y="2791"/>
                  <a:pt x="1382" y="2766"/>
                </a:cubicBezTo>
                <a:cubicBezTo>
                  <a:pt x="1368" y="2757"/>
                  <a:pt x="1287" y="2752"/>
                  <a:pt x="1279" y="2766"/>
                </a:cubicBezTo>
                <a:cubicBezTo>
                  <a:pt x="1262" y="2758"/>
                  <a:pt x="1192" y="2753"/>
                  <a:pt x="1169" y="2766"/>
                </a:cubicBezTo>
                <a:cubicBezTo>
                  <a:pt x="1173" y="2769"/>
                  <a:pt x="1103" y="2783"/>
                  <a:pt x="1062" y="2768"/>
                </a:cubicBezTo>
                <a:cubicBezTo>
                  <a:pt x="1055" y="2765"/>
                  <a:pt x="1018" y="2782"/>
                  <a:pt x="1014" y="2765"/>
                </a:cubicBezTo>
                <a:cubicBezTo>
                  <a:pt x="1012" y="2757"/>
                  <a:pt x="1044" y="2745"/>
                  <a:pt x="1048" y="2734"/>
                </a:cubicBezTo>
                <a:cubicBezTo>
                  <a:pt x="1070" y="2682"/>
                  <a:pt x="1011" y="2723"/>
                  <a:pt x="976" y="2704"/>
                </a:cubicBezTo>
                <a:cubicBezTo>
                  <a:pt x="950" y="2690"/>
                  <a:pt x="1014" y="2641"/>
                  <a:pt x="941" y="2633"/>
                </a:cubicBezTo>
                <a:cubicBezTo>
                  <a:pt x="949" y="2617"/>
                  <a:pt x="1045" y="2636"/>
                  <a:pt x="1064" y="2626"/>
                </a:cubicBezTo>
                <a:cubicBezTo>
                  <a:pt x="1084" y="2617"/>
                  <a:pt x="1125" y="2621"/>
                  <a:pt x="1134" y="2613"/>
                </a:cubicBezTo>
                <a:cubicBezTo>
                  <a:pt x="1156" y="2591"/>
                  <a:pt x="1121" y="2593"/>
                  <a:pt x="1124" y="2578"/>
                </a:cubicBezTo>
                <a:lnTo>
                  <a:pt x="1138" y="2578"/>
                </a:lnTo>
                <a:cubicBezTo>
                  <a:pt x="1170" y="2543"/>
                  <a:pt x="1071" y="2533"/>
                  <a:pt x="1066" y="2535"/>
                </a:cubicBezTo>
                <a:cubicBezTo>
                  <a:pt x="1071" y="2523"/>
                  <a:pt x="1108" y="2526"/>
                  <a:pt x="1103" y="2519"/>
                </a:cubicBezTo>
                <a:cubicBezTo>
                  <a:pt x="1088" y="2507"/>
                  <a:pt x="1068" y="2498"/>
                  <a:pt x="1045" y="2495"/>
                </a:cubicBezTo>
                <a:cubicBezTo>
                  <a:pt x="991" y="2468"/>
                  <a:pt x="1141" y="2475"/>
                  <a:pt x="1147" y="2432"/>
                </a:cubicBezTo>
                <a:cubicBezTo>
                  <a:pt x="1124" y="2433"/>
                  <a:pt x="972" y="2423"/>
                  <a:pt x="1002" y="2413"/>
                </a:cubicBezTo>
                <a:cubicBezTo>
                  <a:pt x="1010" y="2400"/>
                  <a:pt x="1098" y="2394"/>
                  <a:pt x="1122" y="2413"/>
                </a:cubicBezTo>
                <a:cubicBezTo>
                  <a:pt x="1154" y="2398"/>
                  <a:pt x="1201" y="2400"/>
                  <a:pt x="1233" y="2394"/>
                </a:cubicBezTo>
                <a:cubicBezTo>
                  <a:pt x="1265" y="2389"/>
                  <a:pt x="1302" y="2384"/>
                  <a:pt x="1331" y="2378"/>
                </a:cubicBezTo>
                <a:cubicBezTo>
                  <a:pt x="1348" y="2374"/>
                  <a:pt x="1364" y="2369"/>
                  <a:pt x="1379" y="2364"/>
                </a:cubicBezTo>
                <a:cubicBezTo>
                  <a:pt x="1420" y="2335"/>
                  <a:pt x="1312" y="2283"/>
                  <a:pt x="1256" y="2276"/>
                </a:cubicBezTo>
                <a:cubicBezTo>
                  <a:pt x="1224" y="2267"/>
                  <a:pt x="1194" y="2254"/>
                  <a:pt x="1169" y="2238"/>
                </a:cubicBezTo>
                <a:cubicBezTo>
                  <a:pt x="1135" y="2227"/>
                  <a:pt x="1004" y="2252"/>
                  <a:pt x="1033" y="2220"/>
                </a:cubicBezTo>
                <a:cubicBezTo>
                  <a:pt x="1044" y="2216"/>
                  <a:pt x="1079" y="2225"/>
                  <a:pt x="1114" y="2223"/>
                </a:cubicBezTo>
                <a:cubicBezTo>
                  <a:pt x="1149" y="2221"/>
                  <a:pt x="1179" y="2208"/>
                  <a:pt x="1161" y="2198"/>
                </a:cubicBezTo>
                <a:cubicBezTo>
                  <a:pt x="1138" y="2203"/>
                  <a:pt x="1131" y="2170"/>
                  <a:pt x="1112" y="2170"/>
                </a:cubicBezTo>
                <a:cubicBezTo>
                  <a:pt x="1088" y="2168"/>
                  <a:pt x="1064" y="2167"/>
                  <a:pt x="1040" y="2168"/>
                </a:cubicBezTo>
                <a:cubicBezTo>
                  <a:pt x="1011" y="2173"/>
                  <a:pt x="981" y="2166"/>
                  <a:pt x="962" y="2151"/>
                </a:cubicBezTo>
                <a:cubicBezTo>
                  <a:pt x="947" y="2164"/>
                  <a:pt x="937" y="2154"/>
                  <a:pt x="924" y="2146"/>
                </a:cubicBezTo>
                <a:cubicBezTo>
                  <a:pt x="910" y="2138"/>
                  <a:pt x="890" y="2155"/>
                  <a:pt x="871" y="2144"/>
                </a:cubicBezTo>
                <a:cubicBezTo>
                  <a:pt x="852" y="2132"/>
                  <a:pt x="590" y="2126"/>
                  <a:pt x="551" y="2128"/>
                </a:cubicBezTo>
                <a:cubicBezTo>
                  <a:pt x="527" y="2128"/>
                  <a:pt x="499" y="2123"/>
                  <a:pt x="479" y="2136"/>
                </a:cubicBezTo>
                <a:lnTo>
                  <a:pt x="489" y="2147"/>
                </a:lnTo>
                <a:cubicBezTo>
                  <a:pt x="462" y="2154"/>
                  <a:pt x="470" y="2132"/>
                  <a:pt x="447" y="2132"/>
                </a:cubicBezTo>
                <a:cubicBezTo>
                  <a:pt x="431" y="2132"/>
                  <a:pt x="419" y="2145"/>
                  <a:pt x="407" y="2150"/>
                </a:cubicBezTo>
                <a:cubicBezTo>
                  <a:pt x="389" y="2158"/>
                  <a:pt x="381" y="2137"/>
                  <a:pt x="366" y="2131"/>
                </a:cubicBezTo>
                <a:cubicBezTo>
                  <a:pt x="399" y="2109"/>
                  <a:pt x="576" y="2127"/>
                  <a:pt x="518" y="2095"/>
                </a:cubicBezTo>
                <a:cubicBezTo>
                  <a:pt x="514" y="2085"/>
                  <a:pt x="478" y="2093"/>
                  <a:pt x="425" y="2093"/>
                </a:cubicBezTo>
                <a:cubicBezTo>
                  <a:pt x="377" y="2094"/>
                  <a:pt x="330" y="2091"/>
                  <a:pt x="284" y="2083"/>
                </a:cubicBezTo>
                <a:cubicBezTo>
                  <a:pt x="253" y="2073"/>
                  <a:pt x="220" y="2061"/>
                  <a:pt x="194" y="2067"/>
                </a:cubicBezTo>
                <a:cubicBezTo>
                  <a:pt x="162" y="2074"/>
                  <a:pt x="159" y="2061"/>
                  <a:pt x="135" y="2080"/>
                </a:cubicBezTo>
                <a:cubicBezTo>
                  <a:pt x="121" y="2090"/>
                  <a:pt x="102" y="2084"/>
                  <a:pt x="87" y="2080"/>
                </a:cubicBezTo>
                <a:cubicBezTo>
                  <a:pt x="70" y="2073"/>
                  <a:pt x="48" y="2077"/>
                  <a:pt x="37" y="2088"/>
                </a:cubicBezTo>
                <a:cubicBezTo>
                  <a:pt x="9" y="2082"/>
                  <a:pt x="18" y="2067"/>
                  <a:pt x="34" y="2058"/>
                </a:cubicBezTo>
                <a:cubicBezTo>
                  <a:pt x="58" y="2043"/>
                  <a:pt x="62" y="2056"/>
                  <a:pt x="84" y="2053"/>
                </a:cubicBezTo>
                <a:cubicBezTo>
                  <a:pt x="108" y="2045"/>
                  <a:pt x="208" y="2026"/>
                  <a:pt x="268" y="2017"/>
                </a:cubicBezTo>
                <a:cubicBezTo>
                  <a:pt x="329" y="2007"/>
                  <a:pt x="296" y="1988"/>
                  <a:pt x="236" y="1995"/>
                </a:cubicBezTo>
                <a:cubicBezTo>
                  <a:pt x="196" y="2000"/>
                  <a:pt x="133" y="2012"/>
                  <a:pt x="103" y="2014"/>
                </a:cubicBezTo>
                <a:cubicBezTo>
                  <a:pt x="90" y="2015"/>
                  <a:pt x="92" y="2009"/>
                  <a:pt x="90" y="2009"/>
                </a:cubicBezTo>
                <a:cubicBezTo>
                  <a:pt x="118" y="1996"/>
                  <a:pt x="148" y="1988"/>
                  <a:pt x="181" y="1983"/>
                </a:cubicBezTo>
                <a:cubicBezTo>
                  <a:pt x="230" y="1977"/>
                  <a:pt x="273" y="1967"/>
                  <a:pt x="250" y="1963"/>
                </a:cubicBezTo>
                <a:cubicBezTo>
                  <a:pt x="228" y="1960"/>
                  <a:pt x="131" y="1982"/>
                  <a:pt x="141" y="1968"/>
                </a:cubicBezTo>
                <a:cubicBezTo>
                  <a:pt x="151" y="1955"/>
                  <a:pt x="240" y="1943"/>
                  <a:pt x="240" y="1943"/>
                </a:cubicBezTo>
                <a:cubicBezTo>
                  <a:pt x="240" y="1943"/>
                  <a:pt x="197" y="1944"/>
                  <a:pt x="206" y="1938"/>
                </a:cubicBezTo>
                <a:cubicBezTo>
                  <a:pt x="234" y="1930"/>
                  <a:pt x="264" y="1924"/>
                  <a:pt x="295" y="1922"/>
                </a:cubicBezTo>
                <a:cubicBezTo>
                  <a:pt x="353" y="1916"/>
                  <a:pt x="418" y="1916"/>
                  <a:pt x="414" y="1906"/>
                </a:cubicBezTo>
                <a:cubicBezTo>
                  <a:pt x="406" y="1889"/>
                  <a:pt x="136" y="1926"/>
                  <a:pt x="97" y="1936"/>
                </a:cubicBezTo>
                <a:cubicBezTo>
                  <a:pt x="57" y="1947"/>
                  <a:pt x="79" y="1925"/>
                  <a:pt x="124" y="1915"/>
                </a:cubicBezTo>
                <a:cubicBezTo>
                  <a:pt x="168" y="1905"/>
                  <a:pt x="316" y="1893"/>
                  <a:pt x="320" y="1885"/>
                </a:cubicBezTo>
                <a:cubicBezTo>
                  <a:pt x="335" y="1853"/>
                  <a:pt x="223" y="1869"/>
                  <a:pt x="188" y="1875"/>
                </a:cubicBezTo>
                <a:cubicBezTo>
                  <a:pt x="154" y="1880"/>
                  <a:pt x="141" y="1851"/>
                  <a:pt x="257" y="1838"/>
                </a:cubicBezTo>
                <a:cubicBezTo>
                  <a:pt x="280" y="1835"/>
                  <a:pt x="303" y="1830"/>
                  <a:pt x="323" y="1822"/>
                </a:cubicBezTo>
                <a:cubicBezTo>
                  <a:pt x="351" y="1803"/>
                  <a:pt x="346" y="1776"/>
                  <a:pt x="364" y="1782"/>
                </a:cubicBezTo>
                <a:cubicBezTo>
                  <a:pt x="302" y="1754"/>
                  <a:pt x="503" y="1749"/>
                  <a:pt x="511" y="1725"/>
                </a:cubicBezTo>
                <a:cubicBezTo>
                  <a:pt x="519" y="1701"/>
                  <a:pt x="539" y="1716"/>
                  <a:pt x="555" y="1699"/>
                </a:cubicBezTo>
                <a:cubicBezTo>
                  <a:pt x="528" y="1676"/>
                  <a:pt x="595" y="1684"/>
                  <a:pt x="581" y="1662"/>
                </a:cubicBezTo>
                <a:cubicBezTo>
                  <a:pt x="610" y="1675"/>
                  <a:pt x="621" y="1638"/>
                  <a:pt x="649" y="1651"/>
                </a:cubicBezTo>
                <a:cubicBezTo>
                  <a:pt x="685" y="1643"/>
                  <a:pt x="669" y="1627"/>
                  <a:pt x="667" y="1623"/>
                </a:cubicBezTo>
                <a:lnTo>
                  <a:pt x="647" y="1623"/>
                </a:lnTo>
                <a:cubicBezTo>
                  <a:pt x="654" y="1603"/>
                  <a:pt x="678" y="1598"/>
                  <a:pt x="663" y="1578"/>
                </a:cubicBezTo>
                <a:cubicBezTo>
                  <a:pt x="647" y="1558"/>
                  <a:pt x="877" y="1547"/>
                  <a:pt x="887" y="1546"/>
                </a:cubicBezTo>
                <a:cubicBezTo>
                  <a:pt x="853" y="1540"/>
                  <a:pt x="818" y="1538"/>
                  <a:pt x="783" y="1540"/>
                </a:cubicBezTo>
                <a:cubicBezTo>
                  <a:pt x="739" y="1543"/>
                  <a:pt x="737" y="1536"/>
                  <a:pt x="757" y="1532"/>
                </a:cubicBezTo>
                <a:cubicBezTo>
                  <a:pt x="783" y="1528"/>
                  <a:pt x="810" y="1525"/>
                  <a:pt x="837" y="1523"/>
                </a:cubicBezTo>
                <a:cubicBezTo>
                  <a:pt x="897" y="1519"/>
                  <a:pt x="969" y="1516"/>
                  <a:pt x="971" y="1507"/>
                </a:cubicBezTo>
                <a:cubicBezTo>
                  <a:pt x="975" y="1493"/>
                  <a:pt x="873" y="1487"/>
                  <a:pt x="833" y="1490"/>
                </a:cubicBezTo>
                <a:cubicBezTo>
                  <a:pt x="773" y="1493"/>
                  <a:pt x="713" y="1500"/>
                  <a:pt x="655" y="1510"/>
                </a:cubicBezTo>
                <a:cubicBezTo>
                  <a:pt x="614" y="1518"/>
                  <a:pt x="571" y="1522"/>
                  <a:pt x="529" y="1522"/>
                </a:cubicBezTo>
                <a:cubicBezTo>
                  <a:pt x="499" y="1522"/>
                  <a:pt x="507" y="1518"/>
                  <a:pt x="539" y="1510"/>
                </a:cubicBezTo>
                <a:cubicBezTo>
                  <a:pt x="571" y="1502"/>
                  <a:pt x="892" y="1483"/>
                  <a:pt x="943" y="1481"/>
                </a:cubicBezTo>
                <a:cubicBezTo>
                  <a:pt x="995" y="1480"/>
                  <a:pt x="1006" y="1428"/>
                  <a:pt x="998" y="1426"/>
                </a:cubicBezTo>
                <a:cubicBezTo>
                  <a:pt x="990" y="1425"/>
                  <a:pt x="1015" y="1417"/>
                  <a:pt x="1025" y="1417"/>
                </a:cubicBezTo>
                <a:cubicBezTo>
                  <a:pt x="1035" y="1417"/>
                  <a:pt x="1009" y="1396"/>
                  <a:pt x="991" y="1388"/>
                </a:cubicBezTo>
                <a:cubicBezTo>
                  <a:pt x="974" y="1380"/>
                  <a:pt x="1025" y="1371"/>
                  <a:pt x="1025" y="1371"/>
                </a:cubicBezTo>
                <a:cubicBezTo>
                  <a:pt x="1059" y="1390"/>
                  <a:pt x="1080" y="1362"/>
                  <a:pt x="1117" y="1367"/>
                </a:cubicBezTo>
                <a:cubicBezTo>
                  <a:pt x="1153" y="1370"/>
                  <a:pt x="1190" y="1370"/>
                  <a:pt x="1227" y="1367"/>
                </a:cubicBezTo>
                <a:cubicBezTo>
                  <a:pt x="1257" y="1363"/>
                  <a:pt x="1251" y="1345"/>
                  <a:pt x="1277" y="1363"/>
                </a:cubicBezTo>
                <a:cubicBezTo>
                  <a:pt x="1277" y="1341"/>
                  <a:pt x="1304" y="1336"/>
                  <a:pt x="1311" y="1356"/>
                </a:cubicBezTo>
                <a:cubicBezTo>
                  <a:pt x="1316" y="1367"/>
                  <a:pt x="1382" y="1341"/>
                  <a:pt x="1387" y="1331"/>
                </a:cubicBezTo>
                <a:cubicBezTo>
                  <a:pt x="1396" y="1353"/>
                  <a:pt x="1440" y="1326"/>
                  <a:pt x="1460" y="1329"/>
                </a:cubicBezTo>
                <a:cubicBezTo>
                  <a:pt x="1483" y="1314"/>
                  <a:pt x="1412" y="1313"/>
                  <a:pt x="1401" y="1310"/>
                </a:cubicBezTo>
                <a:cubicBezTo>
                  <a:pt x="1390" y="1307"/>
                  <a:pt x="1302" y="1316"/>
                  <a:pt x="1284" y="1310"/>
                </a:cubicBezTo>
                <a:cubicBezTo>
                  <a:pt x="1281" y="1309"/>
                  <a:pt x="1292" y="1300"/>
                  <a:pt x="1309" y="1300"/>
                </a:cubicBezTo>
                <a:cubicBezTo>
                  <a:pt x="1351" y="1299"/>
                  <a:pt x="1432" y="1304"/>
                  <a:pt x="1413" y="1269"/>
                </a:cubicBezTo>
                <a:cubicBezTo>
                  <a:pt x="1397" y="1239"/>
                  <a:pt x="1453" y="1245"/>
                  <a:pt x="1485" y="1234"/>
                </a:cubicBezTo>
                <a:cubicBezTo>
                  <a:pt x="1542" y="1216"/>
                  <a:pt x="1402" y="1219"/>
                  <a:pt x="1392" y="1219"/>
                </a:cubicBezTo>
                <a:cubicBezTo>
                  <a:pt x="1370" y="1218"/>
                  <a:pt x="1275" y="1236"/>
                  <a:pt x="1248" y="1232"/>
                </a:cubicBezTo>
                <a:cubicBezTo>
                  <a:pt x="1244" y="1232"/>
                  <a:pt x="1262" y="1215"/>
                  <a:pt x="1291" y="1213"/>
                </a:cubicBezTo>
                <a:cubicBezTo>
                  <a:pt x="1355" y="1206"/>
                  <a:pt x="1468" y="1208"/>
                  <a:pt x="1483" y="1181"/>
                </a:cubicBezTo>
                <a:cubicBezTo>
                  <a:pt x="1502" y="1203"/>
                  <a:pt x="1555" y="1178"/>
                  <a:pt x="1579" y="1173"/>
                </a:cubicBezTo>
                <a:cubicBezTo>
                  <a:pt x="1600" y="1171"/>
                  <a:pt x="1619" y="1162"/>
                  <a:pt x="1628" y="1149"/>
                </a:cubicBezTo>
                <a:cubicBezTo>
                  <a:pt x="1630" y="1141"/>
                  <a:pt x="1615" y="1140"/>
                  <a:pt x="1620" y="1132"/>
                </a:cubicBezTo>
                <a:cubicBezTo>
                  <a:pt x="1636" y="1139"/>
                  <a:pt x="1656" y="1123"/>
                  <a:pt x="1673" y="1126"/>
                </a:cubicBezTo>
                <a:cubicBezTo>
                  <a:pt x="1675" y="1127"/>
                  <a:pt x="1677" y="1127"/>
                  <a:pt x="1679" y="1128"/>
                </a:cubicBezTo>
                <a:cubicBezTo>
                  <a:pt x="1700" y="1131"/>
                  <a:pt x="1722" y="1123"/>
                  <a:pt x="1727" y="1108"/>
                </a:cubicBezTo>
                <a:cubicBezTo>
                  <a:pt x="1733" y="1118"/>
                  <a:pt x="1798" y="1112"/>
                  <a:pt x="1812" y="1110"/>
                </a:cubicBezTo>
                <a:cubicBezTo>
                  <a:pt x="1825" y="1109"/>
                  <a:pt x="1837" y="1104"/>
                  <a:pt x="1844" y="1096"/>
                </a:cubicBezTo>
                <a:lnTo>
                  <a:pt x="1870" y="1099"/>
                </a:lnTo>
                <a:cubicBezTo>
                  <a:pt x="1881" y="1099"/>
                  <a:pt x="1892" y="1094"/>
                  <a:pt x="1897" y="1087"/>
                </a:cubicBezTo>
                <a:cubicBezTo>
                  <a:pt x="1901" y="1069"/>
                  <a:pt x="1738" y="1077"/>
                  <a:pt x="1709" y="1083"/>
                </a:cubicBezTo>
                <a:cubicBezTo>
                  <a:pt x="1635" y="1095"/>
                  <a:pt x="1563" y="1113"/>
                  <a:pt x="1495" y="1136"/>
                </a:cubicBezTo>
                <a:cubicBezTo>
                  <a:pt x="1451" y="1152"/>
                  <a:pt x="1378" y="1142"/>
                  <a:pt x="1339" y="1163"/>
                </a:cubicBezTo>
                <a:cubicBezTo>
                  <a:pt x="1340" y="1160"/>
                  <a:pt x="1325" y="1156"/>
                  <a:pt x="1331" y="1153"/>
                </a:cubicBezTo>
                <a:cubicBezTo>
                  <a:pt x="1368" y="1132"/>
                  <a:pt x="1517" y="1116"/>
                  <a:pt x="1546" y="1088"/>
                </a:cubicBezTo>
                <a:cubicBezTo>
                  <a:pt x="1546" y="1107"/>
                  <a:pt x="1597" y="1077"/>
                  <a:pt x="1601" y="1071"/>
                </a:cubicBezTo>
                <a:cubicBezTo>
                  <a:pt x="1580" y="1057"/>
                  <a:pt x="1582" y="1035"/>
                  <a:pt x="1554" y="1027"/>
                </a:cubicBezTo>
                <a:cubicBezTo>
                  <a:pt x="1488" y="1046"/>
                  <a:pt x="1418" y="1039"/>
                  <a:pt x="1347" y="1045"/>
                </a:cubicBezTo>
                <a:cubicBezTo>
                  <a:pt x="1317" y="1051"/>
                  <a:pt x="1286" y="1054"/>
                  <a:pt x="1255" y="1056"/>
                </a:cubicBezTo>
                <a:cubicBezTo>
                  <a:pt x="1231" y="1055"/>
                  <a:pt x="1208" y="1040"/>
                  <a:pt x="1184" y="1046"/>
                </a:cubicBezTo>
                <a:cubicBezTo>
                  <a:pt x="1127" y="1059"/>
                  <a:pt x="1000" y="1084"/>
                  <a:pt x="1007" y="1063"/>
                </a:cubicBezTo>
                <a:cubicBezTo>
                  <a:pt x="1055" y="1053"/>
                  <a:pt x="1105" y="1046"/>
                  <a:pt x="1155" y="1044"/>
                </a:cubicBezTo>
                <a:cubicBezTo>
                  <a:pt x="1198" y="1039"/>
                  <a:pt x="1234" y="1025"/>
                  <a:pt x="1277" y="1022"/>
                </a:cubicBezTo>
                <a:cubicBezTo>
                  <a:pt x="1321" y="1021"/>
                  <a:pt x="1364" y="1018"/>
                  <a:pt x="1407" y="1014"/>
                </a:cubicBezTo>
                <a:cubicBezTo>
                  <a:pt x="1441" y="1005"/>
                  <a:pt x="1477" y="999"/>
                  <a:pt x="1513" y="997"/>
                </a:cubicBezTo>
                <a:cubicBezTo>
                  <a:pt x="1520" y="997"/>
                  <a:pt x="1593" y="982"/>
                  <a:pt x="1571" y="974"/>
                </a:cubicBezTo>
                <a:cubicBezTo>
                  <a:pt x="1554" y="968"/>
                  <a:pt x="1518" y="983"/>
                  <a:pt x="1509" y="973"/>
                </a:cubicBezTo>
                <a:cubicBezTo>
                  <a:pt x="1483" y="997"/>
                  <a:pt x="1435" y="965"/>
                  <a:pt x="1419" y="988"/>
                </a:cubicBezTo>
                <a:cubicBezTo>
                  <a:pt x="1417" y="991"/>
                  <a:pt x="1410" y="990"/>
                  <a:pt x="1404" y="988"/>
                </a:cubicBezTo>
                <a:cubicBezTo>
                  <a:pt x="1376" y="978"/>
                  <a:pt x="1305" y="993"/>
                  <a:pt x="1285" y="997"/>
                </a:cubicBezTo>
                <a:cubicBezTo>
                  <a:pt x="1217" y="1009"/>
                  <a:pt x="1148" y="1016"/>
                  <a:pt x="1078" y="1017"/>
                </a:cubicBezTo>
                <a:cubicBezTo>
                  <a:pt x="1108" y="998"/>
                  <a:pt x="1156" y="1001"/>
                  <a:pt x="1193" y="1001"/>
                </a:cubicBezTo>
                <a:cubicBezTo>
                  <a:pt x="1229" y="1001"/>
                  <a:pt x="1240" y="974"/>
                  <a:pt x="1277" y="974"/>
                </a:cubicBezTo>
                <a:cubicBezTo>
                  <a:pt x="1285" y="946"/>
                  <a:pt x="1242" y="969"/>
                  <a:pt x="1221" y="952"/>
                </a:cubicBezTo>
                <a:cubicBezTo>
                  <a:pt x="1200" y="935"/>
                  <a:pt x="1179" y="954"/>
                  <a:pt x="1151" y="942"/>
                </a:cubicBezTo>
                <a:cubicBezTo>
                  <a:pt x="1151" y="926"/>
                  <a:pt x="1194" y="928"/>
                  <a:pt x="1207" y="911"/>
                </a:cubicBezTo>
                <a:cubicBezTo>
                  <a:pt x="1220" y="895"/>
                  <a:pt x="1191" y="898"/>
                  <a:pt x="1186" y="879"/>
                </a:cubicBezTo>
                <a:cubicBezTo>
                  <a:pt x="1177" y="870"/>
                  <a:pt x="1315" y="845"/>
                  <a:pt x="1352" y="845"/>
                </a:cubicBezTo>
                <a:cubicBezTo>
                  <a:pt x="1372" y="845"/>
                  <a:pt x="1396" y="828"/>
                  <a:pt x="1421" y="826"/>
                </a:cubicBezTo>
                <a:cubicBezTo>
                  <a:pt x="1485" y="821"/>
                  <a:pt x="1431" y="776"/>
                  <a:pt x="1389" y="814"/>
                </a:cubicBezTo>
                <a:cubicBezTo>
                  <a:pt x="1394" y="810"/>
                  <a:pt x="1387" y="798"/>
                  <a:pt x="1374" y="798"/>
                </a:cubicBezTo>
                <a:cubicBezTo>
                  <a:pt x="1340" y="799"/>
                  <a:pt x="1307" y="804"/>
                  <a:pt x="1275" y="811"/>
                </a:cubicBezTo>
                <a:cubicBezTo>
                  <a:pt x="1236" y="825"/>
                  <a:pt x="1191" y="832"/>
                  <a:pt x="1147" y="829"/>
                </a:cubicBezTo>
                <a:cubicBezTo>
                  <a:pt x="1081" y="844"/>
                  <a:pt x="1013" y="854"/>
                  <a:pt x="945" y="861"/>
                </a:cubicBezTo>
                <a:cubicBezTo>
                  <a:pt x="914" y="860"/>
                  <a:pt x="925" y="871"/>
                  <a:pt x="895" y="878"/>
                </a:cubicBezTo>
                <a:cubicBezTo>
                  <a:pt x="792" y="861"/>
                  <a:pt x="655" y="936"/>
                  <a:pt x="555" y="949"/>
                </a:cubicBezTo>
                <a:cubicBezTo>
                  <a:pt x="532" y="904"/>
                  <a:pt x="758" y="875"/>
                  <a:pt x="848" y="843"/>
                </a:cubicBezTo>
                <a:cubicBezTo>
                  <a:pt x="873" y="836"/>
                  <a:pt x="895" y="826"/>
                  <a:pt x="914" y="813"/>
                </a:cubicBezTo>
                <a:cubicBezTo>
                  <a:pt x="955" y="795"/>
                  <a:pt x="1000" y="782"/>
                  <a:pt x="1048" y="775"/>
                </a:cubicBezTo>
                <a:cubicBezTo>
                  <a:pt x="1090" y="770"/>
                  <a:pt x="1131" y="761"/>
                  <a:pt x="1170" y="748"/>
                </a:cubicBezTo>
                <a:cubicBezTo>
                  <a:pt x="1170" y="748"/>
                  <a:pt x="1226" y="735"/>
                  <a:pt x="1232" y="733"/>
                </a:cubicBezTo>
                <a:cubicBezTo>
                  <a:pt x="1253" y="726"/>
                  <a:pt x="1267" y="712"/>
                  <a:pt x="1289" y="708"/>
                </a:cubicBezTo>
                <a:cubicBezTo>
                  <a:pt x="1335" y="700"/>
                  <a:pt x="1375" y="702"/>
                  <a:pt x="1417" y="690"/>
                </a:cubicBezTo>
                <a:cubicBezTo>
                  <a:pt x="1441" y="679"/>
                  <a:pt x="1467" y="671"/>
                  <a:pt x="1494" y="664"/>
                </a:cubicBezTo>
                <a:cubicBezTo>
                  <a:pt x="1499" y="656"/>
                  <a:pt x="1515" y="659"/>
                  <a:pt x="1515" y="664"/>
                </a:cubicBezTo>
                <a:cubicBezTo>
                  <a:pt x="1530" y="658"/>
                  <a:pt x="1532" y="640"/>
                  <a:pt x="1554" y="650"/>
                </a:cubicBezTo>
                <a:cubicBezTo>
                  <a:pt x="1552" y="650"/>
                  <a:pt x="1565" y="667"/>
                  <a:pt x="1584" y="650"/>
                </a:cubicBezTo>
                <a:cubicBezTo>
                  <a:pt x="1603" y="633"/>
                  <a:pt x="1626" y="642"/>
                  <a:pt x="1660" y="633"/>
                </a:cubicBezTo>
                <a:cubicBezTo>
                  <a:pt x="1680" y="621"/>
                  <a:pt x="1705" y="615"/>
                  <a:pt x="1731" y="614"/>
                </a:cubicBezTo>
                <a:cubicBezTo>
                  <a:pt x="1732" y="609"/>
                  <a:pt x="1735" y="603"/>
                  <a:pt x="1739" y="599"/>
                </a:cubicBezTo>
                <a:cubicBezTo>
                  <a:pt x="1744" y="615"/>
                  <a:pt x="1799" y="593"/>
                  <a:pt x="1840" y="589"/>
                </a:cubicBezTo>
                <a:cubicBezTo>
                  <a:pt x="1853" y="587"/>
                  <a:pt x="1867" y="600"/>
                  <a:pt x="1875" y="600"/>
                </a:cubicBezTo>
                <a:cubicBezTo>
                  <a:pt x="1883" y="585"/>
                  <a:pt x="1891" y="568"/>
                  <a:pt x="1920" y="578"/>
                </a:cubicBezTo>
                <a:cubicBezTo>
                  <a:pt x="1939" y="567"/>
                  <a:pt x="1975" y="561"/>
                  <a:pt x="1987" y="546"/>
                </a:cubicBezTo>
                <a:cubicBezTo>
                  <a:pt x="1997" y="539"/>
                  <a:pt x="2010" y="536"/>
                  <a:pt x="2024" y="535"/>
                </a:cubicBezTo>
                <a:cubicBezTo>
                  <a:pt x="2062" y="533"/>
                  <a:pt x="2091" y="512"/>
                  <a:pt x="2116" y="519"/>
                </a:cubicBezTo>
                <a:cubicBezTo>
                  <a:pt x="2139" y="545"/>
                  <a:pt x="2197" y="485"/>
                  <a:pt x="2200" y="525"/>
                </a:cubicBezTo>
                <a:cubicBezTo>
                  <a:pt x="2225" y="532"/>
                  <a:pt x="2242" y="511"/>
                  <a:pt x="2255" y="503"/>
                </a:cubicBezTo>
                <a:cubicBezTo>
                  <a:pt x="2269" y="496"/>
                  <a:pt x="2284" y="502"/>
                  <a:pt x="2301" y="501"/>
                </a:cubicBezTo>
                <a:cubicBezTo>
                  <a:pt x="2317" y="500"/>
                  <a:pt x="2321" y="520"/>
                  <a:pt x="2341" y="511"/>
                </a:cubicBezTo>
                <a:cubicBezTo>
                  <a:pt x="2351" y="510"/>
                  <a:pt x="2367" y="483"/>
                  <a:pt x="2375" y="478"/>
                </a:cubicBezTo>
                <a:cubicBezTo>
                  <a:pt x="2379" y="484"/>
                  <a:pt x="2391" y="488"/>
                  <a:pt x="2396" y="494"/>
                </a:cubicBezTo>
                <a:cubicBezTo>
                  <a:pt x="2406" y="489"/>
                  <a:pt x="2407" y="475"/>
                  <a:pt x="2422" y="472"/>
                </a:cubicBezTo>
                <a:cubicBezTo>
                  <a:pt x="2437" y="470"/>
                  <a:pt x="2507" y="474"/>
                  <a:pt x="2543" y="459"/>
                </a:cubicBezTo>
                <a:cubicBezTo>
                  <a:pt x="2577" y="447"/>
                  <a:pt x="2616" y="442"/>
                  <a:pt x="2655" y="444"/>
                </a:cubicBezTo>
                <a:cubicBezTo>
                  <a:pt x="2632" y="437"/>
                  <a:pt x="2680" y="424"/>
                  <a:pt x="2694" y="410"/>
                </a:cubicBezTo>
                <a:cubicBezTo>
                  <a:pt x="2727" y="420"/>
                  <a:pt x="2764" y="422"/>
                  <a:pt x="2798" y="416"/>
                </a:cubicBezTo>
                <a:cubicBezTo>
                  <a:pt x="2825" y="403"/>
                  <a:pt x="2832" y="392"/>
                  <a:pt x="2864" y="396"/>
                </a:cubicBezTo>
                <a:cubicBezTo>
                  <a:pt x="2900" y="397"/>
                  <a:pt x="2936" y="391"/>
                  <a:pt x="2968" y="379"/>
                </a:cubicBezTo>
                <a:cubicBezTo>
                  <a:pt x="2998" y="366"/>
                  <a:pt x="2973" y="380"/>
                  <a:pt x="3000" y="372"/>
                </a:cubicBezTo>
                <a:cubicBezTo>
                  <a:pt x="3016" y="367"/>
                  <a:pt x="3034" y="373"/>
                  <a:pt x="3051" y="371"/>
                </a:cubicBezTo>
                <a:cubicBezTo>
                  <a:pt x="3062" y="368"/>
                  <a:pt x="3073" y="364"/>
                  <a:pt x="3081" y="358"/>
                </a:cubicBezTo>
                <a:cubicBezTo>
                  <a:pt x="3095" y="365"/>
                  <a:pt x="3103" y="362"/>
                  <a:pt x="3107" y="351"/>
                </a:cubicBezTo>
                <a:cubicBezTo>
                  <a:pt x="3111" y="342"/>
                  <a:pt x="3123" y="337"/>
                  <a:pt x="3136" y="339"/>
                </a:cubicBezTo>
                <a:cubicBezTo>
                  <a:pt x="3127" y="378"/>
                  <a:pt x="3324" y="309"/>
                  <a:pt x="3356" y="324"/>
                </a:cubicBezTo>
                <a:cubicBezTo>
                  <a:pt x="3374" y="327"/>
                  <a:pt x="3384" y="310"/>
                  <a:pt x="3400" y="314"/>
                </a:cubicBezTo>
                <a:cubicBezTo>
                  <a:pt x="3425" y="321"/>
                  <a:pt x="3421" y="315"/>
                  <a:pt x="3451" y="308"/>
                </a:cubicBezTo>
                <a:cubicBezTo>
                  <a:pt x="3475" y="300"/>
                  <a:pt x="3504" y="302"/>
                  <a:pt x="3526" y="312"/>
                </a:cubicBezTo>
                <a:cubicBezTo>
                  <a:pt x="3546" y="293"/>
                  <a:pt x="3579" y="305"/>
                  <a:pt x="3606" y="308"/>
                </a:cubicBezTo>
                <a:cubicBezTo>
                  <a:pt x="3639" y="311"/>
                  <a:pt x="3640" y="288"/>
                  <a:pt x="3665" y="279"/>
                </a:cubicBezTo>
                <a:cubicBezTo>
                  <a:pt x="3682" y="327"/>
                  <a:pt x="3751" y="253"/>
                  <a:pt x="3674" y="266"/>
                </a:cubicBezTo>
                <a:cubicBezTo>
                  <a:pt x="3672" y="267"/>
                  <a:pt x="3655" y="264"/>
                  <a:pt x="3660" y="263"/>
                </a:cubicBezTo>
                <a:cubicBezTo>
                  <a:pt x="3699" y="256"/>
                  <a:pt x="3740" y="253"/>
                  <a:pt x="3780" y="254"/>
                </a:cubicBezTo>
                <a:cubicBezTo>
                  <a:pt x="3770" y="270"/>
                  <a:pt x="3743" y="251"/>
                  <a:pt x="3730" y="265"/>
                </a:cubicBezTo>
                <a:cubicBezTo>
                  <a:pt x="3747" y="285"/>
                  <a:pt x="3782" y="273"/>
                  <a:pt x="3810" y="270"/>
                </a:cubicBezTo>
                <a:lnTo>
                  <a:pt x="3815" y="269"/>
                </a:lnTo>
                <a:lnTo>
                  <a:pt x="3816" y="270"/>
                </a:lnTo>
                <a:lnTo>
                  <a:pt x="3823" y="270"/>
                </a:lnTo>
                <a:lnTo>
                  <a:pt x="3823" y="270"/>
                </a:lnTo>
                <a:lnTo>
                  <a:pt x="3826" y="270"/>
                </a:lnTo>
                <a:cubicBezTo>
                  <a:pt x="3835" y="271"/>
                  <a:pt x="3843" y="275"/>
                  <a:pt x="3848" y="284"/>
                </a:cubicBezTo>
                <a:lnTo>
                  <a:pt x="3897" y="282"/>
                </a:lnTo>
                <a:lnTo>
                  <a:pt x="3886" y="280"/>
                </a:lnTo>
                <a:cubicBezTo>
                  <a:pt x="3883" y="275"/>
                  <a:pt x="3887" y="274"/>
                  <a:pt x="3894" y="274"/>
                </a:cubicBezTo>
                <a:cubicBezTo>
                  <a:pt x="3901" y="274"/>
                  <a:pt x="3910" y="275"/>
                  <a:pt x="3915" y="275"/>
                </a:cubicBezTo>
                <a:lnTo>
                  <a:pt x="3906" y="282"/>
                </a:lnTo>
                <a:lnTo>
                  <a:pt x="3929" y="281"/>
                </a:lnTo>
                <a:cubicBezTo>
                  <a:pt x="3948" y="275"/>
                  <a:pt x="3952" y="264"/>
                  <a:pt x="3920" y="255"/>
                </a:cubicBezTo>
                <a:cubicBezTo>
                  <a:pt x="3916" y="254"/>
                  <a:pt x="3918" y="249"/>
                  <a:pt x="3925" y="249"/>
                </a:cubicBezTo>
                <a:cubicBezTo>
                  <a:pt x="4006" y="249"/>
                  <a:pt x="4073" y="247"/>
                  <a:pt x="4156" y="244"/>
                </a:cubicBezTo>
                <a:cubicBezTo>
                  <a:pt x="4160" y="257"/>
                  <a:pt x="4071" y="264"/>
                  <a:pt x="4058" y="252"/>
                </a:cubicBezTo>
                <a:cubicBezTo>
                  <a:pt x="4049" y="257"/>
                  <a:pt x="4057" y="271"/>
                  <a:pt x="4064" y="274"/>
                </a:cubicBezTo>
                <a:cubicBezTo>
                  <a:pt x="4070" y="277"/>
                  <a:pt x="4085" y="267"/>
                  <a:pt x="4097" y="267"/>
                </a:cubicBezTo>
                <a:cubicBezTo>
                  <a:pt x="4123" y="267"/>
                  <a:pt x="4153" y="276"/>
                  <a:pt x="4177" y="265"/>
                </a:cubicBezTo>
                <a:cubicBezTo>
                  <a:pt x="4187" y="258"/>
                  <a:pt x="4163" y="251"/>
                  <a:pt x="4170" y="242"/>
                </a:cubicBezTo>
                <a:cubicBezTo>
                  <a:pt x="4218" y="246"/>
                  <a:pt x="4268" y="244"/>
                  <a:pt x="4316" y="237"/>
                </a:cubicBezTo>
                <a:cubicBezTo>
                  <a:pt x="4339" y="234"/>
                  <a:pt x="4361" y="236"/>
                  <a:pt x="4382" y="234"/>
                </a:cubicBezTo>
                <a:cubicBezTo>
                  <a:pt x="4440" y="231"/>
                  <a:pt x="4383" y="241"/>
                  <a:pt x="4408" y="249"/>
                </a:cubicBezTo>
                <a:cubicBezTo>
                  <a:pt x="4422" y="253"/>
                  <a:pt x="4420" y="235"/>
                  <a:pt x="4443" y="238"/>
                </a:cubicBezTo>
                <a:cubicBezTo>
                  <a:pt x="4473" y="241"/>
                  <a:pt x="4473" y="242"/>
                  <a:pt x="4473" y="228"/>
                </a:cubicBezTo>
                <a:cubicBezTo>
                  <a:pt x="4496" y="220"/>
                  <a:pt x="4511" y="253"/>
                  <a:pt x="4525" y="234"/>
                </a:cubicBezTo>
                <a:cubicBezTo>
                  <a:pt x="4526" y="234"/>
                  <a:pt x="4531" y="233"/>
                  <a:pt x="4534" y="234"/>
                </a:cubicBezTo>
                <a:cubicBezTo>
                  <a:pt x="4555" y="244"/>
                  <a:pt x="4610" y="239"/>
                  <a:pt x="4634" y="237"/>
                </a:cubicBezTo>
                <a:cubicBezTo>
                  <a:pt x="4659" y="235"/>
                  <a:pt x="4685" y="226"/>
                  <a:pt x="4708" y="237"/>
                </a:cubicBezTo>
                <a:cubicBezTo>
                  <a:pt x="4712" y="230"/>
                  <a:pt x="4722" y="225"/>
                  <a:pt x="4734" y="226"/>
                </a:cubicBezTo>
                <a:cubicBezTo>
                  <a:pt x="4747" y="227"/>
                  <a:pt x="4761" y="235"/>
                  <a:pt x="4774" y="231"/>
                </a:cubicBezTo>
                <a:cubicBezTo>
                  <a:pt x="4782" y="221"/>
                  <a:pt x="4790" y="220"/>
                  <a:pt x="4800" y="229"/>
                </a:cubicBezTo>
                <a:lnTo>
                  <a:pt x="4813" y="228"/>
                </a:lnTo>
                <a:cubicBezTo>
                  <a:pt x="4820" y="206"/>
                  <a:pt x="4854" y="226"/>
                  <a:pt x="4877" y="221"/>
                </a:cubicBezTo>
                <a:cubicBezTo>
                  <a:pt x="4915" y="214"/>
                  <a:pt x="4956" y="212"/>
                  <a:pt x="4995" y="216"/>
                </a:cubicBezTo>
                <a:cubicBezTo>
                  <a:pt x="5025" y="206"/>
                  <a:pt x="5062" y="215"/>
                  <a:pt x="5096" y="210"/>
                </a:cubicBezTo>
                <a:cubicBezTo>
                  <a:pt x="5130" y="206"/>
                  <a:pt x="5116" y="199"/>
                  <a:pt x="5148" y="206"/>
                </a:cubicBezTo>
                <a:cubicBezTo>
                  <a:pt x="5167" y="210"/>
                  <a:pt x="5183" y="202"/>
                  <a:pt x="5205" y="201"/>
                </a:cubicBezTo>
                <a:cubicBezTo>
                  <a:pt x="5227" y="199"/>
                  <a:pt x="5230" y="202"/>
                  <a:pt x="5237" y="193"/>
                </a:cubicBezTo>
                <a:cubicBezTo>
                  <a:pt x="5255" y="188"/>
                  <a:pt x="5276" y="190"/>
                  <a:pt x="5293" y="196"/>
                </a:cubicBezTo>
                <a:cubicBezTo>
                  <a:pt x="5309" y="180"/>
                  <a:pt x="5386" y="195"/>
                  <a:pt x="5413" y="195"/>
                </a:cubicBezTo>
                <a:cubicBezTo>
                  <a:pt x="5457" y="195"/>
                  <a:pt x="5482" y="182"/>
                  <a:pt x="5523" y="185"/>
                </a:cubicBezTo>
                <a:cubicBezTo>
                  <a:pt x="5565" y="187"/>
                  <a:pt x="5607" y="184"/>
                  <a:pt x="5648" y="178"/>
                </a:cubicBezTo>
                <a:cubicBezTo>
                  <a:pt x="5764" y="166"/>
                  <a:pt x="5866" y="174"/>
                  <a:pt x="5978" y="168"/>
                </a:cubicBezTo>
                <a:cubicBezTo>
                  <a:pt x="5993" y="154"/>
                  <a:pt x="6015" y="163"/>
                  <a:pt x="6033" y="167"/>
                </a:cubicBezTo>
                <a:cubicBezTo>
                  <a:pt x="6063" y="173"/>
                  <a:pt x="6056" y="147"/>
                  <a:pt x="6083" y="157"/>
                </a:cubicBezTo>
                <a:cubicBezTo>
                  <a:pt x="6122" y="171"/>
                  <a:pt x="6191" y="156"/>
                  <a:pt x="6235" y="159"/>
                </a:cubicBezTo>
                <a:cubicBezTo>
                  <a:pt x="6294" y="176"/>
                  <a:pt x="6389" y="157"/>
                  <a:pt x="6449" y="149"/>
                </a:cubicBezTo>
                <a:cubicBezTo>
                  <a:pt x="6477" y="146"/>
                  <a:pt x="6508" y="165"/>
                  <a:pt x="6533" y="156"/>
                </a:cubicBezTo>
                <a:cubicBezTo>
                  <a:pt x="6546" y="148"/>
                  <a:pt x="6547" y="143"/>
                  <a:pt x="6553" y="145"/>
                </a:cubicBezTo>
                <a:cubicBezTo>
                  <a:pt x="6576" y="157"/>
                  <a:pt x="6607" y="158"/>
                  <a:pt x="6632" y="149"/>
                </a:cubicBezTo>
                <a:cubicBezTo>
                  <a:pt x="6672" y="172"/>
                  <a:pt x="6694" y="139"/>
                  <a:pt x="6724" y="145"/>
                </a:cubicBezTo>
                <a:cubicBezTo>
                  <a:pt x="6737" y="148"/>
                  <a:pt x="6741" y="167"/>
                  <a:pt x="6756" y="153"/>
                </a:cubicBezTo>
                <a:cubicBezTo>
                  <a:pt x="6771" y="138"/>
                  <a:pt x="6773" y="153"/>
                  <a:pt x="6790" y="155"/>
                </a:cubicBezTo>
                <a:cubicBezTo>
                  <a:pt x="6822" y="156"/>
                  <a:pt x="6853" y="149"/>
                  <a:pt x="6879" y="136"/>
                </a:cubicBezTo>
                <a:cubicBezTo>
                  <a:pt x="6879" y="165"/>
                  <a:pt x="6958" y="148"/>
                  <a:pt x="6992" y="148"/>
                </a:cubicBezTo>
                <a:cubicBezTo>
                  <a:pt x="7010" y="148"/>
                  <a:pt x="7025" y="156"/>
                  <a:pt x="7039" y="152"/>
                </a:cubicBezTo>
                <a:cubicBezTo>
                  <a:pt x="7047" y="149"/>
                  <a:pt x="7058" y="140"/>
                  <a:pt x="7071" y="142"/>
                </a:cubicBezTo>
                <a:cubicBezTo>
                  <a:pt x="7084" y="143"/>
                  <a:pt x="7093" y="149"/>
                  <a:pt x="7110" y="149"/>
                </a:cubicBezTo>
                <a:cubicBezTo>
                  <a:pt x="7126" y="149"/>
                  <a:pt x="7121" y="138"/>
                  <a:pt x="7136" y="138"/>
                </a:cubicBezTo>
                <a:cubicBezTo>
                  <a:pt x="7158" y="138"/>
                  <a:pt x="7247" y="149"/>
                  <a:pt x="7258" y="144"/>
                </a:cubicBezTo>
                <a:cubicBezTo>
                  <a:pt x="7284" y="135"/>
                  <a:pt x="7312" y="131"/>
                  <a:pt x="7341" y="130"/>
                </a:cubicBezTo>
                <a:cubicBezTo>
                  <a:pt x="7359" y="133"/>
                  <a:pt x="7412" y="137"/>
                  <a:pt x="7419" y="130"/>
                </a:cubicBezTo>
                <a:cubicBezTo>
                  <a:pt x="7425" y="147"/>
                  <a:pt x="7556" y="132"/>
                  <a:pt x="7578" y="132"/>
                </a:cubicBezTo>
                <a:cubicBezTo>
                  <a:pt x="7592" y="132"/>
                  <a:pt x="7670" y="146"/>
                  <a:pt x="7679" y="135"/>
                </a:cubicBezTo>
                <a:cubicBezTo>
                  <a:pt x="7692" y="118"/>
                  <a:pt x="7770" y="135"/>
                  <a:pt x="7783" y="128"/>
                </a:cubicBezTo>
                <a:cubicBezTo>
                  <a:pt x="7802" y="154"/>
                  <a:pt x="7819" y="136"/>
                  <a:pt x="7843" y="128"/>
                </a:cubicBezTo>
                <a:cubicBezTo>
                  <a:pt x="7872" y="149"/>
                  <a:pt x="7952" y="129"/>
                  <a:pt x="7991" y="131"/>
                </a:cubicBezTo>
                <a:cubicBezTo>
                  <a:pt x="8019" y="135"/>
                  <a:pt x="8047" y="136"/>
                  <a:pt x="8075" y="134"/>
                </a:cubicBezTo>
                <a:cubicBezTo>
                  <a:pt x="8106" y="130"/>
                  <a:pt x="8111" y="139"/>
                  <a:pt x="8141" y="134"/>
                </a:cubicBezTo>
                <a:cubicBezTo>
                  <a:pt x="8229" y="121"/>
                  <a:pt x="8338" y="134"/>
                  <a:pt x="8429" y="132"/>
                </a:cubicBezTo>
                <a:cubicBezTo>
                  <a:pt x="8442" y="132"/>
                  <a:pt x="8455" y="125"/>
                  <a:pt x="8468" y="125"/>
                </a:cubicBezTo>
                <a:cubicBezTo>
                  <a:pt x="8559" y="123"/>
                  <a:pt x="8648" y="127"/>
                  <a:pt x="8738" y="123"/>
                </a:cubicBezTo>
                <a:cubicBezTo>
                  <a:pt x="8828" y="120"/>
                  <a:pt x="8920" y="125"/>
                  <a:pt x="9012" y="125"/>
                </a:cubicBezTo>
                <a:cubicBezTo>
                  <a:pt x="9034" y="125"/>
                  <a:pt x="9088" y="117"/>
                  <a:pt x="9102" y="128"/>
                </a:cubicBezTo>
                <a:cubicBezTo>
                  <a:pt x="9073" y="133"/>
                  <a:pt x="9043" y="136"/>
                  <a:pt x="9013" y="136"/>
                </a:cubicBezTo>
                <a:cubicBezTo>
                  <a:pt x="8974" y="137"/>
                  <a:pt x="8931" y="130"/>
                  <a:pt x="8899" y="132"/>
                </a:cubicBezTo>
                <a:cubicBezTo>
                  <a:pt x="8835" y="135"/>
                  <a:pt x="8771" y="140"/>
                  <a:pt x="8707" y="142"/>
                </a:cubicBezTo>
                <a:cubicBezTo>
                  <a:pt x="8715" y="160"/>
                  <a:pt x="8756" y="164"/>
                  <a:pt x="8785" y="157"/>
                </a:cubicBezTo>
                <a:cubicBezTo>
                  <a:pt x="8796" y="155"/>
                  <a:pt x="8808" y="155"/>
                  <a:pt x="8820" y="157"/>
                </a:cubicBezTo>
                <a:cubicBezTo>
                  <a:pt x="8834" y="164"/>
                  <a:pt x="8867" y="156"/>
                  <a:pt x="8879" y="153"/>
                </a:cubicBezTo>
                <a:cubicBezTo>
                  <a:pt x="8905" y="146"/>
                  <a:pt x="8925" y="166"/>
                  <a:pt x="8951" y="151"/>
                </a:cubicBezTo>
                <a:cubicBezTo>
                  <a:pt x="8950" y="161"/>
                  <a:pt x="9004" y="157"/>
                  <a:pt x="9011" y="153"/>
                </a:cubicBezTo>
                <a:cubicBezTo>
                  <a:pt x="9031" y="145"/>
                  <a:pt x="9040" y="180"/>
                  <a:pt x="9060" y="155"/>
                </a:cubicBezTo>
                <a:cubicBezTo>
                  <a:pt x="9072" y="164"/>
                  <a:pt x="9078" y="161"/>
                  <a:pt x="9102" y="155"/>
                </a:cubicBezTo>
                <a:cubicBezTo>
                  <a:pt x="9115" y="153"/>
                  <a:pt x="9139" y="157"/>
                  <a:pt x="9156" y="155"/>
                </a:cubicBezTo>
                <a:cubicBezTo>
                  <a:pt x="9162" y="155"/>
                  <a:pt x="9168" y="163"/>
                  <a:pt x="9175" y="167"/>
                </a:cubicBezTo>
                <a:cubicBezTo>
                  <a:pt x="9203" y="135"/>
                  <a:pt x="9224" y="193"/>
                  <a:pt x="9254" y="160"/>
                </a:cubicBezTo>
                <a:cubicBezTo>
                  <a:pt x="9283" y="186"/>
                  <a:pt x="9308" y="168"/>
                  <a:pt x="9338" y="162"/>
                </a:cubicBezTo>
                <a:cubicBezTo>
                  <a:pt x="9359" y="158"/>
                  <a:pt x="9378" y="175"/>
                  <a:pt x="9394" y="168"/>
                </a:cubicBezTo>
                <a:cubicBezTo>
                  <a:pt x="9410" y="160"/>
                  <a:pt x="9484" y="185"/>
                  <a:pt x="9476" y="155"/>
                </a:cubicBezTo>
                <a:cubicBezTo>
                  <a:pt x="9526" y="161"/>
                  <a:pt x="9577" y="162"/>
                  <a:pt x="9627" y="159"/>
                </a:cubicBezTo>
                <a:cubicBezTo>
                  <a:pt x="9663" y="151"/>
                  <a:pt x="9670" y="183"/>
                  <a:pt x="9699" y="157"/>
                </a:cubicBezTo>
                <a:cubicBezTo>
                  <a:pt x="9708" y="148"/>
                  <a:pt x="9757" y="163"/>
                  <a:pt x="9780" y="162"/>
                </a:cubicBezTo>
                <a:cubicBezTo>
                  <a:pt x="9799" y="158"/>
                  <a:pt x="9820" y="160"/>
                  <a:pt x="9837" y="167"/>
                </a:cubicBezTo>
                <a:cubicBezTo>
                  <a:pt x="9847" y="159"/>
                  <a:pt x="9862" y="154"/>
                  <a:pt x="9877" y="155"/>
                </a:cubicBezTo>
                <a:cubicBezTo>
                  <a:pt x="9920" y="155"/>
                  <a:pt x="9929" y="168"/>
                  <a:pt x="9976" y="158"/>
                </a:cubicBezTo>
                <a:cubicBezTo>
                  <a:pt x="9997" y="153"/>
                  <a:pt x="10024" y="162"/>
                  <a:pt x="10040" y="158"/>
                </a:cubicBezTo>
                <a:cubicBezTo>
                  <a:pt x="10077" y="156"/>
                  <a:pt x="10118" y="139"/>
                  <a:pt x="10118" y="167"/>
                </a:cubicBezTo>
                <a:cubicBezTo>
                  <a:pt x="10142" y="177"/>
                  <a:pt x="10166" y="169"/>
                  <a:pt x="10189" y="167"/>
                </a:cubicBezTo>
                <a:cubicBezTo>
                  <a:pt x="10191" y="164"/>
                  <a:pt x="10193" y="160"/>
                  <a:pt x="10194" y="156"/>
                </a:cubicBezTo>
                <a:cubicBezTo>
                  <a:pt x="10222" y="156"/>
                  <a:pt x="10249" y="159"/>
                  <a:pt x="10275" y="166"/>
                </a:cubicBezTo>
                <a:cubicBezTo>
                  <a:pt x="10289" y="176"/>
                  <a:pt x="10313" y="158"/>
                  <a:pt x="10330" y="161"/>
                </a:cubicBezTo>
                <a:cubicBezTo>
                  <a:pt x="10350" y="163"/>
                  <a:pt x="10371" y="163"/>
                  <a:pt x="10391" y="161"/>
                </a:cubicBezTo>
                <a:cubicBezTo>
                  <a:pt x="10423" y="160"/>
                  <a:pt x="10424" y="174"/>
                  <a:pt x="10467" y="168"/>
                </a:cubicBezTo>
                <a:cubicBezTo>
                  <a:pt x="10493" y="165"/>
                  <a:pt x="10506" y="153"/>
                  <a:pt x="10533" y="158"/>
                </a:cubicBezTo>
                <a:cubicBezTo>
                  <a:pt x="10553" y="162"/>
                  <a:pt x="10537" y="179"/>
                  <a:pt x="10549" y="186"/>
                </a:cubicBezTo>
                <a:cubicBezTo>
                  <a:pt x="10572" y="200"/>
                  <a:pt x="10579" y="160"/>
                  <a:pt x="10579" y="154"/>
                </a:cubicBezTo>
                <a:cubicBezTo>
                  <a:pt x="10589" y="156"/>
                  <a:pt x="10650" y="173"/>
                  <a:pt x="10650" y="164"/>
                </a:cubicBezTo>
                <a:cubicBezTo>
                  <a:pt x="10650" y="137"/>
                  <a:pt x="10686" y="165"/>
                  <a:pt x="10691" y="174"/>
                </a:cubicBezTo>
                <a:cubicBezTo>
                  <a:pt x="10713" y="182"/>
                  <a:pt x="10737" y="186"/>
                  <a:pt x="10761" y="185"/>
                </a:cubicBezTo>
                <a:cubicBezTo>
                  <a:pt x="10786" y="176"/>
                  <a:pt x="10774" y="182"/>
                  <a:pt x="10800" y="182"/>
                </a:cubicBezTo>
                <a:cubicBezTo>
                  <a:pt x="10826" y="181"/>
                  <a:pt x="10807" y="164"/>
                  <a:pt x="10800" y="156"/>
                </a:cubicBezTo>
                <a:cubicBezTo>
                  <a:pt x="10821" y="141"/>
                  <a:pt x="10841" y="185"/>
                  <a:pt x="10864" y="185"/>
                </a:cubicBezTo>
                <a:cubicBezTo>
                  <a:pt x="10887" y="184"/>
                  <a:pt x="10894" y="172"/>
                  <a:pt x="10912" y="167"/>
                </a:cubicBezTo>
                <a:cubicBezTo>
                  <a:pt x="10928" y="178"/>
                  <a:pt x="10951" y="174"/>
                  <a:pt x="10971" y="173"/>
                </a:cubicBezTo>
                <a:cubicBezTo>
                  <a:pt x="10983" y="172"/>
                  <a:pt x="10996" y="172"/>
                  <a:pt x="11008" y="173"/>
                </a:cubicBezTo>
                <a:cubicBezTo>
                  <a:pt x="11009" y="170"/>
                  <a:pt x="11010" y="168"/>
                  <a:pt x="11012" y="167"/>
                </a:cubicBezTo>
                <a:cubicBezTo>
                  <a:pt x="11018" y="163"/>
                  <a:pt x="11027" y="163"/>
                  <a:pt x="11032" y="167"/>
                </a:cubicBezTo>
                <a:lnTo>
                  <a:pt x="11064" y="173"/>
                </a:lnTo>
                <a:cubicBezTo>
                  <a:pt x="11097" y="175"/>
                  <a:pt x="11082" y="178"/>
                  <a:pt x="11120" y="175"/>
                </a:cubicBezTo>
                <a:cubicBezTo>
                  <a:pt x="11158" y="172"/>
                  <a:pt x="11191" y="183"/>
                  <a:pt x="11225" y="176"/>
                </a:cubicBezTo>
                <a:cubicBezTo>
                  <a:pt x="11249" y="172"/>
                  <a:pt x="11296" y="182"/>
                  <a:pt x="11313" y="175"/>
                </a:cubicBezTo>
                <a:cubicBezTo>
                  <a:pt x="11344" y="163"/>
                  <a:pt x="11395" y="170"/>
                  <a:pt x="11430" y="172"/>
                </a:cubicBezTo>
                <a:cubicBezTo>
                  <a:pt x="11494" y="174"/>
                  <a:pt x="11558" y="172"/>
                  <a:pt x="11622" y="172"/>
                </a:cubicBezTo>
                <a:cubicBezTo>
                  <a:pt x="11671" y="172"/>
                  <a:pt x="11706" y="177"/>
                  <a:pt x="11738" y="155"/>
                </a:cubicBezTo>
                <a:cubicBezTo>
                  <a:pt x="11755" y="154"/>
                  <a:pt x="11739" y="175"/>
                  <a:pt x="11759" y="177"/>
                </a:cubicBezTo>
                <a:cubicBezTo>
                  <a:pt x="11767" y="168"/>
                  <a:pt x="11783" y="163"/>
                  <a:pt x="11798" y="164"/>
                </a:cubicBezTo>
                <a:cubicBezTo>
                  <a:pt x="11827" y="167"/>
                  <a:pt x="11858" y="180"/>
                  <a:pt x="11874" y="156"/>
                </a:cubicBezTo>
                <a:cubicBezTo>
                  <a:pt x="11909" y="181"/>
                  <a:pt x="11951" y="131"/>
                  <a:pt x="11984" y="163"/>
                </a:cubicBezTo>
                <a:cubicBezTo>
                  <a:pt x="12004" y="168"/>
                  <a:pt x="12017" y="151"/>
                  <a:pt x="12034" y="156"/>
                </a:cubicBezTo>
                <a:cubicBezTo>
                  <a:pt x="12056" y="161"/>
                  <a:pt x="12069" y="151"/>
                  <a:pt x="12101" y="157"/>
                </a:cubicBezTo>
                <a:cubicBezTo>
                  <a:pt x="12133" y="161"/>
                  <a:pt x="12166" y="161"/>
                  <a:pt x="12198" y="158"/>
                </a:cubicBezTo>
                <a:cubicBezTo>
                  <a:pt x="12230" y="155"/>
                  <a:pt x="12263" y="156"/>
                  <a:pt x="12295" y="160"/>
                </a:cubicBezTo>
                <a:cubicBezTo>
                  <a:pt x="12326" y="160"/>
                  <a:pt x="12356" y="154"/>
                  <a:pt x="12381" y="142"/>
                </a:cubicBezTo>
                <a:cubicBezTo>
                  <a:pt x="12406" y="147"/>
                  <a:pt x="12445" y="151"/>
                  <a:pt x="12464" y="135"/>
                </a:cubicBezTo>
                <a:cubicBezTo>
                  <a:pt x="12470" y="147"/>
                  <a:pt x="12534" y="158"/>
                  <a:pt x="12543" y="151"/>
                </a:cubicBezTo>
                <a:cubicBezTo>
                  <a:pt x="12569" y="143"/>
                  <a:pt x="12599" y="141"/>
                  <a:pt x="12627" y="147"/>
                </a:cubicBezTo>
                <a:cubicBezTo>
                  <a:pt x="12681" y="143"/>
                  <a:pt x="12781" y="154"/>
                  <a:pt x="12845" y="142"/>
                </a:cubicBezTo>
                <a:cubicBezTo>
                  <a:pt x="12859" y="139"/>
                  <a:pt x="12874" y="138"/>
                  <a:pt x="12889" y="140"/>
                </a:cubicBezTo>
                <a:cubicBezTo>
                  <a:pt x="12896" y="147"/>
                  <a:pt x="12909" y="139"/>
                  <a:pt x="12921" y="131"/>
                </a:cubicBezTo>
                <a:cubicBezTo>
                  <a:pt x="12930" y="125"/>
                  <a:pt x="12943" y="126"/>
                  <a:pt x="12951" y="132"/>
                </a:cubicBezTo>
                <a:cubicBezTo>
                  <a:pt x="12964" y="142"/>
                  <a:pt x="12992" y="137"/>
                  <a:pt x="13015" y="134"/>
                </a:cubicBezTo>
                <a:cubicBezTo>
                  <a:pt x="13026" y="132"/>
                  <a:pt x="13068" y="133"/>
                  <a:pt x="13070" y="129"/>
                </a:cubicBezTo>
                <a:cubicBezTo>
                  <a:pt x="13073" y="126"/>
                  <a:pt x="13089" y="128"/>
                  <a:pt x="13105" y="129"/>
                </a:cubicBezTo>
                <a:cubicBezTo>
                  <a:pt x="13132" y="128"/>
                  <a:pt x="13160" y="128"/>
                  <a:pt x="13187" y="129"/>
                </a:cubicBezTo>
                <a:cubicBezTo>
                  <a:pt x="13289" y="124"/>
                  <a:pt x="13374" y="125"/>
                  <a:pt x="13481" y="120"/>
                </a:cubicBezTo>
                <a:cubicBezTo>
                  <a:pt x="13520" y="118"/>
                  <a:pt x="13559" y="117"/>
                  <a:pt x="13599" y="117"/>
                </a:cubicBezTo>
                <a:close/>
                <a:moveTo>
                  <a:pt x="12426" y="117"/>
                </a:moveTo>
                <a:cubicBezTo>
                  <a:pt x="12441" y="117"/>
                  <a:pt x="12456" y="118"/>
                  <a:pt x="12461" y="120"/>
                </a:cubicBezTo>
                <a:cubicBezTo>
                  <a:pt x="12461" y="130"/>
                  <a:pt x="12443" y="125"/>
                  <a:pt x="12435" y="127"/>
                </a:cubicBezTo>
                <a:lnTo>
                  <a:pt x="12380" y="126"/>
                </a:lnTo>
                <a:cubicBezTo>
                  <a:pt x="12374" y="120"/>
                  <a:pt x="12391" y="118"/>
                  <a:pt x="12411" y="117"/>
                </a:cubicBezTo>
                <a:cubicBezTo>
                  <a:pt x="12415" y="117"/>
                  <a:pt x="12421" y="117"/>
                  <a:pt x="12426" y="117"/>
                </a:cubicBezTo>
                <a:close/>
                <a:moveTo>
                  <a:pt x="6259" y="111"/>
                </a:moveTo>
                <a:cubicBezTo>
                  <a:pt x="6234" y="127"/>
                  <a:pt x="6151" y="114"/>
                  <a:pt x="6110" y="121"/>
                </a:cubicBezTo>
                <a:cubicBezTo>
                  <a:pt x="6109" y="104"/>
                  <a:pt x="6214" y="116"/>
                  <a:pt x="6259" y="111"/>
                </a:cubicBezTo>
                <a:close/>
                <a:moveTo>
                  <a:pt x="6363" y="102"/>
                </a:moveTo>
                <a:cubicBezTo>
                  <a:pt x="6344" y="121"/>
                  <a:pt x="6301" y="107"/>
                  <a:pt x="6274" y="113"/>
                </a:cubicBezTo>
                <a:cubicBezTo>
                  <a:pt x="6303" y="106"/>
                  <a:pt x="6333" y="102"/>
                  <a:pt x="6363" y="102"/>
                </a:cubicBezTo>
                <a:close/>
                <a:moveTo>
                  <a:pt x="6418" y="100"/>
                </a:moveTo>
                <a:cubicBezTo>
                  <a:pt x="6408" y="113"/>
                  <a:pt x="6387" y="104"/>
                  <a:pt x="6371" y="106"/>
                </a:cubicBezTo>
                <a:cubicBezTo>
                  <a:pt x="6384" y="97"/>
                  <a:pt x="6402" y="102"/>
                  <a:pt x="6418" y="100"/>
                </a:cubicBezTo>
                <a:close/>
                <a:moveTo>
                  <a:pt x="6597" y="91"/>
                </a:moveTo>
                <a:cubicBezTo>
                  <a:pt x="6599" y="91"/>
                  <a:pt x="6601" y="91"/>
                  <a:pt x="6602" y="92"/>
                </a:cubicBezTo>
                <a:cubicBezTo>
                  <a:pt x="6610" y="100"/>
                  <a:pt x="6501" y="104"/>
                  <a:pt x="6494" y="99"/>
                </a:cubicBezTo>
                <a:cubicBezTo>
                  <a:pt x="6487" y="93"/>
                  <a:pt x="6524" y="97"/>
                  <a:pt x="6555" y="96"/>
                </a:cubicBezTo>
                <a:cubicBezTo>
                  <a:pt x="6572" y="95"/>
                  <a:pt x="6588" y="91"/>
                  <a:pt x="6597" y="91"/>
                </a:cubicBezTo>
                <a:close/>
                <a:moveTo>
                  <a:pt x="6755" y="87"/>
                </a:moveTo>
                <a:cubicBezTo>
                  <a:pt x="6770" y="87"/>
                  <a:pt x="6783" y="88"/>
                  <a:pt x="6787" y="90"/>
                </a:cubicBezTo>
                <a:cubicBezTo>
                  <a:pt x="6759" y="95"/>
                  <a:pt x="6731" y="97"/>
                  <a:pt x="6703" y="95"/>
                </a:cubicBezTo>
                <a:cubicBezTo>
                  <a:pt x="6703" y="90"/>
                  <a:pt x="6721" y="88"/>
                  <a:pt x="6741" y="87"/>
                </a:cubicBezTo>
                <a:cubicBezTo>
                  <a:pt x="6746" y="87"/>
                  <a:pt x="6751" y="87"/>
                  <a:pt x="6755" y="87"/>
                </a:cubicBezTo>
                <a:close/>
                <a:moveTo>
                  <a:pt x="14371" y="73"/>
                </a:moveTo>
                <a:cubicBezTo>
                  <a:pt x="14376" y="74"/>
                  <a:pt x="14381" y="74"/>
                  <a:pt x="14387" y="75"/>
                </a:cubicBezTo>
                <a:cubicBezTo>
                  <a:pt x="14403" y="78"/>
                  <a:pt x="14419" y="83"/>
                  <a:pt x="14426" y="83"/>
                </a:cubicBezTo>
                <a:cubicBezTo>
                  <a:pt x="14420" y="88"/>
                  <a:pt x="14367" y="83"/>
                  <a:pt x="14354" y="80"/>
                </a:cubicBezTo>
                <a:cubicBezTo>
                  <a:pt x="14356" y="75"/>
                  <a:pt x="14362" y="73"/>
                  <a:pt x="14371" y="73"/>
                </a:cubicBezTo>
                <a:close/>
                <a:moveTo>
                  <a:pt x="12549" y="26"/>
                </a:moveTo>
                <a:cubicBezTo>
                  <a:pt x="12668" y="25"/>
                  <a:pt x="12787" y="34"/>
                  <a:pt x="12907" y="30"/>
                </a:cubicBezTo>
                <a:cubicBezTo>
                  <a:pt x="13139" y="25"/>
                  <a:pt x="13388" y="38"/>
                  <a:pt x="13629" y="46"/>
                </a:cubicBezTo>
                <a:cubicBezTo>
                  <a:pt x="13771" y="49"/>
                  <a:pt x="13913" y="51"/>
                  <a:pt x="14055" y="57"/>
                </a:cubicBezTo>
                <a:cubicBezTo>
                  <a:pt x="14105" y="59"/>
                  <a:pt x="14183" y="73"/>
                  <a:pt x="14226" y="71"/>
                </a:cubicBezTo>
                <a:cubicBezTo>
                  <a:pt x="14249" y="69"/>
                  <a:pt x="14248" y="61"/>
                  <a:pt x="14276" y="66"/>
                </a:cubicBezTo>
                <a:lnTo>
                  <a:pt x="14296" y="70"/>
                </a:lnTo>
                <a:cubicBezTo>
                  <a:pt x="14312" y="74"/>
                  <a:pt x="14350" y="81"/>
                  <a:pt x="14333" y="82"/>
                </a:cubicBezTo>
                <a:cubicBezTo>
                  <a:pt x="14266" y="83"/>
                  <a:pt x="14198" y="81"/>
                  <a:pt x="14131" y="75"/>
                </a:cubicBezTo>
                <a:cubicBezTo>
                  <a:pt x="14064" y="71"/>
                  <a:pt x="13997" y="68"/>
                  <a:pt x="13929" y="67"/>
                </a:cubicBezTo>
                <a:cubicBezTo>
                  <a:pt x="13897" y="66"/>
                  <a:pt x="13863" y="59"/>
                  <a:pt x="13831" y="59"/>
                </a:cubicBezTo>
                <a:lnTo>
                  <a:pt x="13367" y="50"/>
                </a:lnTo>
                <a:cubicBezTo>
                  <a:pt x="13074" y="45"/>
                  <a:pt x="12781" y="40"/>
                  <a:pt x="12488" y="42"/>
                </a:cubicBezTo>
                <a:cubicBezTo>
                  <a:pt x="12347" y="42"/>
                  <a:pt x="12206" y="44"/>
                  <a:pt x="12065" y="42"/>
                </a:cubicBezTo>
                <a:cubicBezTo>
                  <a:pt x="11945" y="54"/>
                  <a:pt x="11823" y="43"/>
                  <a:pt x="11704" y="56"/>
                </a:cubicBezTo>
                <a:cubicBezTo>
                  <a:pt x="11636" y="63"/>
                  <a:pt x="11552" y="54"/>
                  <a:pt x="11479" y="56"/>
                </a:cubicBezTo>
                <a:lnTo>
                  <a:pt x="11278" y="60"/>
                </a:lnTo>
                <a:cubicBezTo>
                  <a:pt x="11212" y="61"/>
                  <a:pt x="11147" y="62"/>
                  <a:pt x="11081" y="62"/>
                </a:cubicBezTo>
                <a:cubicBezTo>
                  <a:pt x="11023" y="66"/>
                  <a:pt x="10965" y="68"/>
                  <a:pt x="10907" y="67"/>
                </a:cubicBezTo>
                <a:cubicBezTo>
                  <a:pt x="10805" y="58"/>
                  <a:pt x="10688" y="74"/>
                  <a:pt x="10586" y="65"/>
                </a:cubicBezTo>
                <a:cubicBezTo>
                  <a:pt x="10533" y="60"/>
                  <a:pt x="10470" y="70"/>
                  <a:pt x="10413" y="68"/>
                </a:cubicBezTo>
                <a:cubicBezTo>
                  <a:pt x="10356" y="66"/>
                  <a:pt x="10298" y="66"/>
                  <a:pt x="10243" y="66"/>
                </a:cubicBezTo>
                <a:cubicBezTo>
                  <a:pt x="10209" y="70"/>
                  <a:pt x="10174" y="71"/>
                  <a:pt x="10140" y="69"/>
                </a:cubicBezTo>
                <a:cubicBezTo>
                  <a:pt x="10098" y="64"/>
                  <a:pt x="10123" y="74"/>
                  <a:pt x="10093" y="72"/>
                </a:cubicBezTo>
                <a:cubicBezTo>
                  <a:pt x="10084" y="72"/>
                  <a:pt x="10067" y="67"/>
                  <a:pt x="10064" y="77"/>
                </a:cubicBezTo>
                <a:cubicBezTo>
                  <a:pt x="10046" y="70"/>
                  <a:pt x="10025" y="66"/>
                  <a:pt x="10004" y="68"/>
                </a:cubicBezTo>
                <a:cubicBezTo>
                  <a:pt x="9965" y="69"/>
                  <a:pt x="9915" y="78"/>
                  <a:pt x="9878" y="73"/>
                </a:cubicBezTo>
                <a:cubicBezTo>
                  <a:pt x="9849" y="69"/>
                  <a:pt x="9805" y="86"/>
                  <a:pt x="9779" y="79"/>
                </a:cubicBezTo>
                <a:cubicBezTo>
                  <a:pt x="9735" y="67"/>
                  <a:pt x="9700" y="82"/>
                  <a:pt x="9649" y="72"/>
                </a:cubicBezTo>
                <a:cubicBezTo>
                  <a:pt x="9602" y="81"/>
                  <a:pt x="9553" y="64"/>
                  <a:pt x="9513" y="78"/>
                </a:cubicBezTo>
                <a:cubicBezTo>
                  <a:pt x="9488" y="79"/>
                  <a:pt x="9462" y="78"/>
                  <a:pt x="9437" y="73"/>
                </a:cubicBezTo>
                <a:cubicBezTo>
                  <a:pt x="9388" y="67"/>
                  <a:pt x="9332" y="76"/>
                  <a:pt x="9286" y="75"/>
                </a:cubicBezTo>
                <a:cubicBezTo>
                  <a:pt x="9239" y="73"/>
                  <a:pt x="9131" y="87"/>
                  <a:pt x="9104" y="76"/>
                </a:cubicBezTo>
                <a:cubicBezTo>
                  <a:pt x="9076" y="66"/>
                  <a:pt x="9041" y="94"/>
                  <a:pt x="9018" y="74"/>
                </a:cubicBezTo>
                <a:cubicBezTo>
                  <a:pt x="9011" y="75"/>
                  <a:pt x="9005" y="78"/>
                  <a:pt x="9002" y="83"/>
                </a:cubicBezTo>
                <a:lnTo>
                  <a:pt x="8984" y="77"/>
                </a:lnTo>
                <a:lnTo>
                  <a:pt x="8912" y="77"/>
                </a:lnTo>
                <a:cubicBezTo>
                  <a:pt x="8894" y="77"/>
                  <a:pt x="8769" y="74"/>
                  <a:pt x="8778" y="88"/>
                </a:cubicBezTo>
                <a:cubicBezTo>
                  <a:pt x="8760" y="78"/>
                  <a:pt x="8736" y="75"/>
                  <a:pt x="8714" y="80"/>
                </a:cubicBezTo>
                <a:cubicBezTo>
                  <a:pt x="8687" y="83"/>
                  <a:pt x="8682" y="73"/>
                  <a:pt x="8660" y="75"/>
                </a:cubicBezTo>
                <a:cubicBezTo>
                  <a:pt x="8646" y="77"/>
                  <a:pt x="8639" y="84"/>
                  <a:pt x="8622" y="86"/>
                </a:cubicBezTo>
                <a:cubicBezTo>
                  <a:pt x="8605" y="89"/>
                  <a:pt x="8574" y="80"/>
                  <a:pt x="8558" y="80"/>
                </a:cubicBezTo>
                <a:cubicBezTo>
                  <a:pt x="8496" y="78"/>
                  <a:pt x="8434" y="82"/>
                  <a:pt x="8373" y="83"/>
                </a:cubicBezTo>
                <a:cubicBezTo>
                  <a:pt x="8313" y="85"/>
                  <a:pt x="8249" y="75"/>
                  <a:pt x="8190" y="80"/>
                </a:cubicBezTo>
                <a:cubicBezTo>
                  <a:pt x="8145" y="83"/>
                  <a:pt x="8116" y="74"/>
                  <a:pt x="8074" y="77"/>
                </a:cubicBezTo>
                <a:cubicBezTo>
                  <a:pt x="8007" y="81"/>
                  <a:pt x="7941" y="82"/>
                  <a:pt x="7874" y="80"/>
                </a:cubicBezTo>
                <a:cubicBezTo>
                  <a:pt x="7753" y="79"/>
                  <a:pt x="7632" y="79"/>
                  <a:pt x="7511" y="85"/>
                </a:cubicBezTo>
                <a:cubicBezTo>
                  <a:pt x="7511" y="85"/>
                  <a:pt x="7512" y="84"/>
                  <a:pt x="7512" y="83"/>
                </a:cubicBezTo>
                <a:cubicBezTo>
                  <a:pt x="7514" y="79"/>
                  <a:pt x="7510" y="74"/>
                  <a:pt x="7503" y="73"/>
                </a:cubicBezTo>
                <a:cubicBezTo>
                  <a:pt x="7494" y="94"/>
                  <a:pt x="7462" y="80"/>
                  <a:pt x="7452" y="77"/>
                </a:cubicBezTo>
                <a:cubicBezTo>
                  <a:pt x="7429" y="67"/>
                  <a:pt x="7398" y="82"/>
                  <a:pt x="7372" y="77"/>
                </a:cubicBezTo>
                <a:cubicBezTo>
                  <a:pt x="7325" y="82"/>
                  <a:pt x="7278" y="82"/>
                  <a:pt x="7230" y="79"/>
                </a:cubicBezTo>
                <a:cubicBezTo>
                  <a:pt x="7181" y="78"/>
                  <a:pt x="7134" y="80"/>
                  <a:pt x="7086" y="81"/>
                </a:cubicBezTo>
                <a:cubicBezTo>
                  <a:pt x="7013" y="82"/>
                  <a:pt x="6939" y="81"/>
                  <a:pt x="6866" y="85"/>
                </a:cubicBezTo>
                <a:cubicBezTo>
                  <a:pt x="6843" y="86"/>
                  <a:pt x="6804" y="95"/>
                  <a:pt x="6797" y="89"/>
                </a:cubicBezTo>
                <a:cubicBezTo>
                  <a:pt x="6790" y="84"/>
                  <a:pt x="6838" y="79"/>
                  <a:pt x="6861" y="76"/>
                </a:cubicBezTo>
                <a:cubicBezTo>
                  <a:pt x="6922" y="70"/>
                  <a:pt x="6982" y="66"/>
                  <a:pt x="7043" y="64"/>
                </a:cubicBezTo>
                <a:cubicBezTo>
                  <a:pt x="7135" y="59"/>
                  <a:pt x="7231" y="64"/>
                  <a:pt x="7325" y="59"/>
                </a:cubicBezTo>
                <a:cubicBezTo>
                  <a:pt x="7363" y="57"/>
                  <a:pt x="7407" y="49"/>
                  <a:pt x="7444" y="49"/>
                </a:cubicBezTo>
                <a:cubicBezTo>
                  <a:pt x="7465" y="49"/>
                  <a:pt x="7485" y="50"/>
                  <a:pt x="7505" y="51"/>
                </a:cubicBezTo>
                <a:cubicBezTo>
                  <a:pt x="7544" y="44"/>
                  <a:pt x="7584" y="58"/>
                  <a:pt x="7624" y="51"/>
                </a:cubicBezTo>
                <a:cubicBezTo>
                  <a:pt x="7658" y="47"/>
                  <a:pt x="7693" y="44"/>
                  <a:pt x="7728" y="44"/>
                </a:cubicBezTo>
                <a:cubicBezTo>
                  <a:pt x="7808" y="41"/>
                  <a:pt x="7891" y="47"/>
                  <a:pt x="7972" y="47"/>
                </a:cubicBezTo>
                <a:cubicBezTo>
                  <a:pt x="8017" y="47"/>
                  <a:pt x="8062" y="47"/>
                  <a:pt x="8107" y="46"/>
                </a:cubicBezTo>
                <a:cubicBezTo>
                  <a:pt x="8115" y="36"/>
                  <a:pt x="8141" y="50"/>
                  <a:pt x="8154" y="48"/>
                </a:cubicBezTo>
                <a:cubicBezTo>
                  <a:pt x="8311" y="46"/>
                  <a:pt x="8476" y="33"/>
                  <a:pt x="8628" y="44"/>
                </a:cubicBezTo>
                <a:cubicBezTo>
                  <a:pt x="8660" y="47"/>
                  <a:pt x="8693" y="46"/>
                  <a:pt x="8724" y="40"/>
                </a:cubicBezTo>
                <a:cubicBezTo>
                  <a:pt x="8746" y="36"/>
                  <a:pt x="8773" y="48"/>
                  <a:pt x="8790" y="39"/>
                </a:cubicBezTo>
                <a:cubicBezTo>
                  <a:pt x="8852" y="40"/>
                  <a:pt x="8915" y="40"/>
                  <a:pt x="8977" y="40"/>
                </a:cubicBezTo>
                <a:cubicBezTo>
                  <a:pt x="9099" y="40"/>
                  <a:pt x="9228" y="30"/>
                  <a:pt x="9346" y="32"/>
                </a:cubicBezTo>
                <a:cubicBezTo>
                  <a:pt x="9395" y="33"/>
                  <a:pt x="9453" y="37"/>
                  <a:pt x="9506" y="37"/>
                </a:cubicBezTo>
                <a:cubicBezTo>
                  <a:pt x="9548" y="37"/>
                  <a:pt x="9603" y="24"/>
                  <a:pt x="9644" y="37"/>
                </a:cubicBezTo>
                <a:cubicBezTo>
                  <a:pt x="9684" y="49"/>
                  <a:pt x="9747" y="40"/>
                  <a:pt x="9792" y="40"/>
                </a:cubicBezTo>
                <a:cubicBezTo>
                  <a:pt x="9831" y="42"/>
                  <a:pt x="9908" y="50"/>
                  <a:pt x="9940" y="40"/>
                </a:cubicBezTo>
                <a:cubicBezTo>
                  <a:pt x="9986" y="26"/>
                  <a:pt x="10087" y="42"/>
                  <a:pt x="10138" y="42"/>
                </a:cubicBezTo>
                <a:cubicBezTo>
                  <a:pt x="10201" y="43"/>
                  <a:pt x="10264" y="43"/>
                  <a:pt x="10328" y="43"/>
                </a:cubicBezTo>
                <a:cubicBezTo>
                  <a:pt x="10427" y="44"/>
                  <a:pt x="10566" y="62"/>
                  <a:pt x="10660" y="38"/>
                </a:cubicBezTo>
                <a:cubicBezTo>
                  <a:pt x="10707" y="53"/>
                  <a:pt x="10780" y="42"/>
                  <a:pt x="10832" y="42"/>
                </a:cubicBezTo>
                <a:cubicBezTo>
                  <a:pt x="10898" y="44"/>
                  <a:pt x="10964" y="38"/>
                  <a:pt x="11030" y="36"/>
                </a:cubicBezTo>
                <a:cubicBezTo>
                  <a:pt x="11146" y="32"/>
                  <a:pt x="11256" y="37"/>
                  <a:pt x="11374" y="35"/>
                </a:cubicBezTo>
                <a:cubicBezTo>
                  <a:pt x="11628" y="31"/>
                  <a:pt x="11879" y="33"/>
                  <a:pt x="12133" y="31"/>
                </a:cubicBezTo>
                <a:cubicBezTo>
                  <a:pt x="12272" y="30"/>
                  <a:pt x="12410" y="27"/>
                  <a:pt x="12549" y="26"/>
                </a:cubicBezTo>
                <a:close/>
                <a:moveTo>
                  <a:pt x="9812" y="10"/>
                </a:moveTo>
                <a:cubicBezTo>
                  <a:pt x="9818" y="10"/>
                  <a:pt x="9829" y="14"/>
                  <a:pt x="9842" y="15"/>
                </a:cubicBezTo>
                <a:cubicBezTo>
                  <a:pt x="9857" y="16"/>
                  <a:pt x="9870" y="11"/>
                  <a:pt x="9867" y="15"/>
                </a:cubicBezTo>
                <a:cubicBezTo>
                  <a:pt x="9861" y="21"/>
                  <a:pt x="9825" y="19"/>
                  <a:pt x="9810" y="15"/>
                </a:cubicBezTo>
                <a:cubicBezTo>
                  <a:pt x="9810" y="13"/>
                  <a:pt x="9801" y="13"/>
                  <a:pt x="9810" y="10"/>
                </a:cubicBezTo>
                <a:cubicBezTo>
                  <a:pt x="9811" y="10"/>
                  <a:pt x="9811" y="10"/>
                  <a:pt x="9812" y="10"/>
                </a:cubicBezTo>
                <a:close/>
                <a:moveTo>
                  <a:pt x="9731" y="9"/>
                </a:moveTo>
                <a:cubicBezTo>
                  <a:pt x="9751" y="9"/>
                  <a:pt x="9782" y="9"/>
                  <a:pt x="9778" y="14"/>
                </a:cubicBezTo>
                <a:cubicBezTo>
                  <a:pt x="9772" y="21"/>
                  <a:pt x="9733" y="16"/>
                  <a:pt x="9710" y="16"/>
                </a:cubicBezTo>
                <a:lnTo>
                  <a:pt x="9715" y="9"/>
                </a:lnTo>
                <a:cubicBezTo>
                  <a:pt x="9715" y="9"/>
                  <a:pt x="9722" y="9"/>
                  <a:pt x="9731" y="9"/>
                </a:cubicBezTo>
                <a:close/>
                <a:moveTo>
                  <a:pt x="9650" y="5"/>
                </a:moveTo>
                <a:cubicBezTo>
                  <a:pt x="9658" y="5"/>
                  <a:pt x="9667" y="6"/>
                  <a:pt x="9675" y="6"/>
                </a:cubicBezTo>
                <a:cubicBezTo>
                  <a:pt x="9687" y="6"/>
                  <a:pt x="9697" y="6"/>
                  <a:pt x="9696" y="10"/>
                </a:cubicBezTo>
                <a:cubicBezTo>
                  <a:pt x="9694" y="20"/>
                  <a:pt x="9630" y="9"/>
                  <a:pt x="9625" y="11"/>
                </a:cubicBezTo>
                <a:cubicBezTo>
                  <a:pt x="9625" y="7"/>
                  <a:pt x="9637" y="6"/>
                  <a:pt x="9650" y="5"/>
                </a:cubicBezTo>
                <a:close/>
                <a:moveTo>
                  <a:pt x="9559" y="5"/>
                </a:moveTo>
                <a:cubicBezTo>
                  <a:pt x="9563" y="5"/>
                  <a:pt x="9566" y="6"/>
                  <a:pt x="9569" y="9"/>
                </a:cubicBezTo>
                <a:cubicBezTo>
                  <a:pt x="9555" y="12"/>
                  <a:pt x="9545" y="15"/>
                  <a:pt x="9537" y="7"/>
                </a:cubicBezTo>
                <a:cubicBezTo>
                  <a:pt x="9542" y="8"/>
                  <a:pt x="9549" y="7"/>
                  <a:pt x="9554" y="6"/>
                </a:cubicBezTo>
                <a:cubicBezTo>
                  <a:pt x="9556" y="6"/>
                  <a:pt x="9557" y="5"/>
                  <a:pt x="9559" y="5"/>
                </a:cubicBezTo>
                <a:close/>
                <a:moveTo>
                  <a:pt x="9365" y="0"/>
                </a:moveTo>
                <a:cubicBezTo>
                  <a:pt x="9372" y="0"/>
                  <a:pt x="9379" y="1"/>
                  <a:pt x="9387" y="2"/>
                </a:cubicBezTo>
                <a:cubicBezTo>
                  <a:pt x="9368" y="2"/>
                  <a:pt x="9347" y="11"/>
                  <a:pt x="9329" y="4"/>
                </a:cubicBezTo>
                <a:cubicBezTo>
                  <a:pt x="9340" y="1"/>
                  <a:pt x="9353" y="0"/>
                  <a:pt x="9365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3" name="任意多边形 1"/>
          <p:cNvSpPr/>
          <p:nvPr>
            <p:custDataLst>
              <p:tags r:id="rId4"/>
            </p:custDataLst>
          </p:nvPr>
        </p:nvSpPr>
        <p:spPr>
          <a:xfrm>
            <a:off x="9577591" y="3962073"/>
            <a:ext cx="897261" cy="9082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13" h="1430">
                <a:moveTo>
                  <a:pt x="937" y="1249"/>
                </a:moveTo>
                <a:lnTo>
                  <a:pt x="1043" y="1271"/>
                </a:lnTo>
                <a:cubicBezTo>
                  <a:pt x="1043" y="1290"/>
                  <a:pt x="1043" y="1304"/>
                  <a:pt x="1044" y="1313"/>
                </a:cubicBezTo>
                <a:cubicBezTo>
                  <a:pt x="1044" y="1321"/>
                  <a:pt x="1037" y="1332"/>
                  <a:pt x="1021" y="1344"/>
                </a:cubicBezTo>
                <a:cubicBezTo>
                  <a:pt x="1006" y="1357"/>
                  <a:pt x="982" y="1380"/>
                  <a:pt x="951" y="1413"/>
                </a:cubicBezTo>
                <a:lnTo>
                  <a:pt x="887" y="1424"/>
                </a:lnTo>
                <a:lnTo>
                  <a:pt x="873" y="1410"/>
                </a:lnTo>
                <a:lnTo>
                  <a:pt x="845" y="1406"/>
                </a:lnTo>
                <a:lnTo>
                  <a:pt x="843" y="1378"/>
                </a:lnTo>
                <a:cubicBezTo>
                  <a:pt x="837" y="1385"/>
                  <a:pt x="828" y="1391"/>
                  <a:pt x="816" y="1397"/>
                </a:cubicBezTo>
                <a:cubicBezTo>
                  <a:pt x="803" y="1403"/>
                  <a:pt x="784" y="1409"/>
                  <a:pt x="758" y="1415"/>
                </a:cubicBezTo>
                <a:cubicBezTo>
                  <a:pt x="733" y="1421"/>
                  <a:pt x="702" y="1425"/>
                  <a:pt x="667" y="1429"/>
                </a:cubicBezTo>
                <a:cubicBezTo>
                  <a:pt x="631" y="1432"/>
                  <a:pt x="606" y="1430"/>
                  <a:pt x="590" y="1424"/>
                </a:cubicBezTo>
                <a:cubicBezTo>
                  <a:pt x="575" y="1418"/>
                  <a:pt x="552" y="1410"/>
                  <a:pt x="522" y="1400"/>
                </a:cubicBezTo>
                <a:cubicBezTo>
                  <a:pt x="498" y="1382"/>
                  <a:pt x="481" y="1351"/>
                  <a:pt x="471" y="1308"/>
                </a:cubicBezTo>
                <a:cubicBezTo>
                  <a:pt x="508" y="1318"/>
                  <a:pt x="534" y="1327"/>
                  <a:pt x="549" y="1333"/>
                </a:cubicBezTo>
                <a:cubicBezTo>
                  <a:pt x="565" y="1340"/>
                  <a:pt x="588" y="1343"/>
                  <a:pt x="619" y="1342"/>
                </a:cubicBezTo>
                <a:cubicBezTo>
                  <a:pt x="651" y="1341"/>
                  <a:pt x="695" y="1334"/>
                  <a:pt x="751" y="1321"/>
                </a:cubicBezTo>
                <a:cubicBezTo>
                  <a:pt x="807" y="1308"/>
                  <a:pt x="844" y="1296"/>
                  <a:pt x="861" y="1285"/>
                </a:cubicBezTo>
                <a:cubicBezTo>
                  <a:pt x="878" y="1274"/>
                  <a:pt x="890" y="1268"/>
                  <a:pt x="899" y="1266"/>
                </a:cubicBezTo>
                <a:cubicBezTo>
                  <a:pt x="908" y="1265"/>
                  <a:pt x="920" y="1259"/>
                  <a:pt x="937" y="1249"/>
                </a:cubicBezTo>
                <a:close/>
                <a:moveTo>
                  <a:pt x="793" y="1097"/>
                </a:moveTo>
                <a:lnTo>
                  <a:pt x="846" y="1110"/>
                </a:lnTo>
                <a:cubicBezTo>
                  <a:pt x="845" y="1135"/>
                  <a:pt x="848" y="1158"/>
                  <a:pt x="854" y="1180"/>
                </a:cubicBezTo>
                <a:lnTo>
                  <a:pt x="830" y="1213"/>
                </a:lnTo>
                <a:cubicBezTo>
                  <a:pt x="807" y="1220"/>
                  <a:pt x="787" y="1227"/>
                  <a:pt x="770" y="1235"/>
                </a:cubicBezTo>
                <a:cubicBezTo>
                  <a:pt x="753" y="1242"/>
                  <a:pt x="726" y="1241"/>
                  <a:pt x="689" y="1232"/>
                </a:cubicBezTo>
                <a:cubicBezTo>
                  <a:pt x="652" y="1223"/>
                  <a:pt x="628" y="1214"/>
                  <a:pt x="618" y="1205"/>
                </a:cubicBezTo>
                <a:cubicBezTo>
                  <a:pt x="608" y="1196"/>
                  <a:pt x="596" y="1186"/>
                  <a:pt x="582" y="1175"/>
                </a:cubicBezTo>
                <a:lnTo>
                  <a:pt x="561" y="1121"/>
                </a:lnTo>
                <a:cubicBezTo>
                  <a:pt x="587" y="1124"/>
                  <a:pt x="605" y="1127"/>
                  <a:pt x="613" y="1130"/>
                </a:cubicBezTo>
                <a:cubicBezTo>
                  <a:pt x="621" y="1132"/>
                  <a:pt x="634" y="1131"/>
                  <a:pt x="651" y="1124"/>
                </a:cubicBezTo>
                <a:cubicBezTo>
                  <a:pt x="669" y="1118"/>
                  <a:pt x="688" y="1114"/>
                  <a:pt x="709" y="1112"/>
                </a:cubicBezTo>
                <a:cubicBezTo>
                  <a:pt x="730" y="1110"/>
                  <a:pt x="758" y="1105"/>
                  <a:pt x="793" y="1097"/>
                </a:cubicBezTo>
                <a:close/>
                <a:moveTo>
                  <a:pt x="778" y="918"/>
                </a:moveTo>
                <a:cubicBezTo>
                  <a:pt x="798" y="924"/>
                  <a:pt x="818" y="936"/>
                  <a:pt x="835" y="953"/>
                </a:cubicBezTo>
                <a:lnTo>
                  <a:pt x="829" y="980"/>
                </a:lnTo>
                <a:lnTo>
                  <a:pt x="837" y="1001"/>
                </a:lnTo>
                <a:cubicBezTo>
                  <a:pt x="823" y="1013"/>
                  <a:pt x="812" y="1022"/>
                  <a:pt x="804" y="1029"/>
                </a:cubicBezTo>
                <a:cubicBezTo>
                  <a:pt x="796" y="1036"/>
                  <a:pt x="777" y="1044"/>
                  <a:pt x="747" y="1051"/>
                </a:cubicBezTo>
                <a:cubicBezTo>
                  <a:pt x="717" y="1058"/>
                  <a:pt x="696" y="1059"/>
                  <a:pt x="683" y="1052"/>
                </a:cubicBezTo>
                <a:cubicBezTo>
                  <a:pt x="669" y="1046"/>
                  <a:pt x="660" y="1043"/>
                  <a:pt x="654" y="1044"/>
                </a:cubicBezTo>
                <a:cubicBezTo>
                  <a:pt x="648" y="1044"/>
                  <a:pt x="643" y="1043"/>
                  <a:pt x="638" y="1041"/>
                </a:cubicBezTo>
                <a:cubicBezTo>
                  <a:pt x="634" y="1039"/>
                  <a:pt x="628" y="1035"/>
                  <a:pt x="620" y="1030"/>
                </a:cubicBezTo>
                <a:lnTo>
                  <a:pt x="567" y="954"/>
                </a:lnTo>
                <a:cubicBezTo>
                  <a:pt x="596" y="954"/>
                  <a:pt x="615" y="953"/>
                  <a:pt x="625" y="950"/>
                </a:cubicBezTo>
                <a:cubicBezTo>
                  <a:pt x="636" y="947"/>
                  <a:pt x="648" y="944"/>
                  <a:pt x="663" y="941"/>
                </a:cubicBezTo>
                <a:cubicBezTo>
                  <a:pt x="678" y="938"/>
                  <a:pt x="693" y="935"/>
                  <a:pt x="708" y="931"/>
                </a:cubicBezTo>
                <a:cubicBezTo>
                  <a:pt x="723" y="927"/>
                  <a:pt x="746" y="922"/>
                  <a:pt x="778" y="918"/>
                </a:cubicBezTo>
                <a:close/>
                <a:moveTo>
                  <a:pt x="907" y="773"/>
                </a:moveTo>
                <a:lnTo>
                  <a:pt x="961" y="804"/>
                </a:lnTo>
                <a:lnTo>
                  <a:pt x="1032" y="877"/>
                </a:lnTo>
                <a:cubicBezTo>
                  <a:pt x="1064" y="910"/>
                  <a:pt x="1092" y="937"/>
                  <a:pt x="1114" y="956"/>
                </a:cubicBezTo>
                <a:cubicBezTo>
                  <a:pt x="1137" y="976"/>
                  <a:pt x="1228" y="1039"/>
                  <a:pt x="1386" y="1146"/>
                </a:cubicBezTo>
                <a:lnTo>
                  <a:pt x="1413" y="1186"/>
                </a:lnTo>
                <a:lnTo>
                  <a:pt x="1396" y="1213"/>
                </a:lnTo>
                <a:lnTo>
                  <a:pt x="1407" y="1236"/>
                </a:lnTo>
                <a:lnTo>
                  <a:pt x="1396" y="1260"/>
                </a:lnTo>
                <a:cubicBezTo>
                  <a:pt x="1291" y="1214"/>
                  <a:pt x="1196" y="1159"/>
                  <a:pt x="1111" y="1094"/>
                </a:cubicBezTo>
                <a:cubicBezTo>
                  <a:pt x="1074" y="1050"/>
                  <a:pt x="1045" y="1020"/>
                  <a:pt x="1026" y="1002"/>
                </a:cubicBezTo>
                <a:cubicBezTo>
                  <a:pt x="1008" y="984"/>
                  <a:pt x="988" y="961"/>
                  <a:pt x="969" y="931"/>
                </a:cubicBezTo>
                <a:cubicBezTo>
                  <a:pt x="949" y="901"/>
                  <a:pt x="935" y="877"/>
                  <a:pt x="927" y="859"/>
                </a:cubicBezTo>
                <a:cubicBezTo>
                  <a:pt x="919" y="841"/>
                  <a:pt x="913" y="812"/>
                  <a:pt x="907" y="773"/>
                </a:cubicBezTo>
                <a:close/>
                <a:moveTo>
                  <a:pt x="775" y="362"/>
                </a:moveTo>
                <a:lnTo>
                  <a:pt x="754" y="402"/>
                </a:lnTo>
                <a:lnTo>
                  <a:pt x="736" y="416"/>
                </a:lnTo>
                <a:lnTo>
                  <a:pt x="681" y="491"/>
                </a:lnTo>
                <a:cubicBezTo>
                  <a:pt x="671" y="497"/>
                  <a:pt x="656" y="508"/>
                  <a:pt x="635" y="524"/>
                </a:cubicBezTo>
                <a:lnTo>
                  <a:pt x="631" y="527"/>
                </a:lnTo>
                <a:lnTo>
                  <a:pt x="662" y="521"/>
                </a:lnTo>
                <a:cubicBezTo>
                  <a:pt x="685" y="515"/>
                  <a:pt x="708" y="506"/>
                  <a:pt x="732" y="496"/>
                </a:cubicBezTo>
                <a:cubicBezTo>
                  <a:pt x="741" y="481"/>
                  <a:pt x="749" y="469"/>
                  <a:pt x="755" y="462"/>
                </a:cubicBezTo>
                <a:cubicBezTo>
                  <a:pt x="761" y="454"/>
                  <a:pt x="763" y="448"/>
                  <a:pt x="761" y="444"/>
                </a:cubicBezTo>
                <a:cubicBezTo>
                  <a:pt x="760" y="439"/>
                  <a:pt x="759" y="429"/>
                  <a:pt x="757" y="414"/>
                </a:cubicBezTo>
                <a:lnTo>
                  <a:pt x="777" y="398"/>
                </a:lnTo>
                <a:lnTo>
                  <a:pt x="776" y="398"/>
                </a:lnTo>
                <a:lnTo>
                  <a:pt x="775" y="362"/>
                </a:lnTo>
                <a:close/>
                <a:moveTo>
                  <a:pt x="707" y="0"/>
                </a:moveTo>
                <a:lnTo>
                  <a:pt x="748" y="0"/>
                </a:lnTo>
                <a:cubicBezTo>
                  <a:pt x="765" y="27"/>
                  <a:pt x="779" y="45"/>
                  <a:pt x="789" y="55"/>
                </a:cubicBezTo>
                <a:cubicBezTo>
                  <a:pt x="800" y="65"/>
                  <a:pt x="808" y="81"/>
                  <a:pt x="812" y="102"/>
                </a:cubicBezTo>
                <a:cubicBezTo>
                  <a:pt x="817" y="122"/>
                  <a:pt x="826" y="159"/>
                  <a:pt x="840" y="212"/>
                </a:cubicBezTo>
                <a:cubicBezTo>
                  <a:pt x="831" y="229"/>
                  <a:pt x="825" y="243"/>
                  <a:pt x="822" y="252"/>
                </a:cubicBezTo>
                <a:cubicBezTo>
                  <a:pt x="820" y="261"/>
                  <a:pt x="813" y="279"/>
                  <a:pt x="802" y="306"/>
                </a:cubicBezTo>
                <a:lnTo>
                  <a:pt x="788" y="337"/>
                </a:lnTo>
                <a:lnTo>
                  <a:pt x="791" y="337"/>
                </a:lnTo>
                <a:cubicBezTo>
                  <a:pt x="806" y="339"/>
                  <a:pt x="817" y="340"/>
                  <a:pt x="823" y="340"/>
                </a:cubicBezTo>
                <a:cubicBezTo>
                  <a:pt x="831" y="340"/>
                  <a:pt x="839" y="343"/>
                  <a:pt x="846" y="348"/>
                </a:cubicBezTo>
                <a:cubicBezTo>
                  <a:pt x="852" y="353"/>
                  <a:pt x="863" y="362"/>
                  <a:pt x="877" y="373"/>
                </a:cubicBezTo>
                <a:cubicBezTo>
                  <a:pt x="881" y="409"/>
                  <a:pt x="885" y="436"/>
                  <a:pt x="887" y="453"/>
                </a:cubicBezTo>
                <a:cubicBezTo>
                  <a:pt x="889" y="471"/>
                  <a:pt x="889" y="497"/>
                  <a:pt x="888" y="531"/>
                </a:cubicBezTo>
                <a:cubicBezTo>
                  <a:pt x="886" y="566"/>
                  <a:pt x="882" y="589"/>
                  <a:pt x="875" y="602"/>
                </a:cubicBezTo>
                <a:cubicBezTo>
                  <a:pt x="868" y="614"/>
                  <a:pt x="854" y="634"/>
                  <a:pt x="834" y="660"/>
                </a:cubicBezTo>
                <a:lnTo>
                  <a:pt x="791" y="607"/>
                </a:lnTo>
                <a:cubicBezTo>
                  <a:pt x="763" y="615"/>
                  <a:pt x="735" y="624"/>
                  <a:pt x="706" y="634"/>
                </a:cubicBezTo>
                <a:cubicBezTo>
                  <a:pt x="672" y="673"/>
                  <a:pt x="647" y="709"/>
                  <a:pt x="630" y="743"/>
                </a:cubicBezTo>
                <a:cubicBezTo>
                  <a:pt x="646" y="737"/>
                  <a:pt x="665" y="732"/>
                  <a:pt x="686" y="729"/>
                </a:cubicBezTo>
                <a:cubicBezTo>
                  <a:pt x="708" y="726"/>
                  <a:pt x="749" y="713"/>
                  <a:pt x="809" y="689"/>
                </a:cubicBezTo>
                <a:cubicBezTo>
                  <a:pt x="869" y="664"/>
                  <a:pt x="932" y="649"/>
                  <a:pt x="998" y="641"/>
                </a:cubicBezTo>
                <a:cubicBezTo>
                  <a:pt x="1063" y="634"/>
                  <a:pt x="1105" y="624"/>
                  <a:pt x="1122" y="611"/>
                </a:cubicBezTo>
                <a:cubicBezTo>
                  <a:pt x="1140" y="599"/>
                  <a:pt x="1159" y="592"/>
                  <a:pt x="1182" y="591"/>
                </a:cubicBezTo>
                <a:cubicBezTo>
                  <a:pt x="1204" y="590"/>
                  <a:pt x="1226" y="590"/>
                  <a:pt x="1247" y="592"/>
                </a:cubicBezTo>
                <a:cubicBezTo>
                  <a:pt x="1268" y="595"/>
                  <a:pt x="1283" y="599"/>
                  <a:pt x="1292" y="605"/>
                </a:cubicBezTo>
                <a:cubicBezTo>
                  <a:pt x="1300" y="611"/>
                  <a:pt x="1313" y="619"/>
                  <a:pt x="1331" y="629"/>
                </a:cubicBezTo>
                <a:lnTo>
                  <a:pt x="1321" y="681"/>
                </a:lnTo>
                <a:cubicBezTo>
                  <a:pt x="1288" y="678"/>
                  <a:pt x="1263" y="674"/>
                  <a:pt x="1246" y="671"/>
                </a:cubicBezTo>
                <a:cubicBezTo>
                  <a:pt x="1228" y="668"/>
                  <a:pt x="1183" y="671"/>
                  <a:pt x="1111" y="681"/>
                </a:cubicBezTo>
                <a:cubicBezTo>
                  <a:pt x="1038" y="690"/>
                  <a:pt x="975" y="707"/>
                  <a:pt x="922" y="731"/>
                </a:cubicBezTo>
                <a:cubicBezTo>
                  <a:pt x="869" y="755"/>
                  <a:pt x="828" y="769"/>
                  <a:pt x="798" y="773"/>
                </a:cubicBezTo>
                <a:cubicBezTo>
                  <a:pt x="768" y="778"/>
                  <a:pt x="739" y="783"/>
                  <a:pt x="710" y="789"/>
                </a:cubicBezTo>
                <a:cubicBezTo>
                  <a:pt x="681" y="796"/>
                  <a:pt x="648" y="805"/>
                  <a:pt x="613" y="816"/>
                </a:cubicBezTo>
                <a:cubicBezTo>
                  <a:pt x="607" y="825"/>
                  <a:pt x="600" y="833"/>
                  <a:pt x="592" y="841"/>
                </a:cubicBezTo>
                <a:cubicBezTo>
                  <a:pt x="583" y="848"/>
                  <a:pt x="569" y="877"/>
                  <a:pt x="549" y="928"/>
                </a:cubicBezTo>
                <a:cubicBezTo>
                  <a:pt x="530" y="978"/>
                  <a:pt x="508" y="1018"/>
                  <a:pt x="484" y="1047"/>
                </a:cubicBezTo>
                <a:cubicBezTo>
                  <a:pt x="461" y="1076"/>
                  <a:pt x="434" y="1113"/>
                  <a:pt x="405" y="1158"/>
                </a:cubicBezTo>
                <a:cubicBezTo>
                  <a:pt x="375" y="1203"/>
                  <a:pt x="355" y="1232"/>
                  <a:pt x="344" y="1244"/>
                </a:cubicBezTo>
                <a:cubicBezTo>
                  <a:pt x="333" y="1256"/>
                  <a:pt x="320" y="1270"/>
                  <a:pt x="304" y="1286"/>
                </a:cubicBezTo>
                <a:cubicBezTo>
                  <a:pt x="285" y="1296"/>
                  <a:pt x="269" y="1305"/>
                  <a:pt x="254" y="1312"/>
                </a:cubicBezTo>
                <a:cubicBezTo>
                  <a:pt x="240" y="1320"/>
                  <a:pt x="224" y="1327"/>
                  <a:pt x="206" y="1333"/>
                </a:cubicBezTo>
                <a:cubicBezTo>
                  <a:pt x="188" y="1339"/>
                  <a:pt x="175" y="1342"/>
                  <a:pt x="166" y="1341"/>
                </a:cubicBezTo>
                <a:cubicBezTo>
                  <a:pt x="158" y="1341"/>
                  <a:pt x="147" y="1339"/>
                  <a:pt x="132" y="1336"/>
                </a:cubicBezTo>
                <a:lnTo>
                  <a:pt x="109" y="1310"/>
                </a:lnTo>
                <a:cubicBezTo>
                  <a:pt x="117" y="1280"/>
                  <a:pt x="122" y="1260"/>
                  <a:pt x="124" y="1250"/>
                </a:cubicBezTo>
                <a:cubicBezTo>
                  <a:pt x="126" y="1240"/>
                  <a:pt x="130" y="1230"/>
                  <a:pt x="136" y="1221"/>
                </a:cubicBezTo>
                <a:cubicBezTo>
                  <a:pt x="143" y="1212"/>
                  <a:pt x="155" y="1197"/>
                  <a:pt x="172" y="1178"/>
                </a:cubicBezTo>
                <a:lnTo>
                  <a:pt x="209" y="1189"/>
                </a:lnTo>
                <a:lnTo>
                  <a:pt x="231" y="1171"/>
                </a:lnTo>
                <a:cubicBezTo>
                  <a:pt x="366" y="1016"/>
                  <a:pt x="440" y="929"/>
                  <a:pt x="453" y="909"/>
                </a:cubicBezTo>
                <a:cubicBezTo>
                  <a:pt x="459" y="899"/>
                  <a:pt x="466" y="888"/>
                  <a:pt x="473" y="877"/>
                </a:cubicBezTo>
                <a:lnTo>
                  <a:pt x="486" y="854"/>
                </a:lnTo>
                <a:lnTo>
                  <a:pt x="474" y="861"/>
                </a:lnTo>
                <a:cubicBezTo>
                  <a:pt x="466" y="866"/>
                  <a:pt x="457" y="870"/>
                  <a:pt x="449" y="873"/>
                </a:cubicBezTo>
                <a:cubicBezTo>
                  <a:pt x="431" y="880"/>
                  <a:pt x="407" y="887"/>
                  <a:pt x="378" y="895"/>
                </a:cubicBezTo>
                <a:cubicBezTo>
                  <a:pt x="349" y="903"/>
                  <a:pt x="316" y="907"/>
                  <a:pt x="280" y="907"/>
                </a:cubicBezTo>
                <a:cubicBezTo>
                  <a:pt x="243" y="906"/>
                  <a:pt x="216" y="905"/>
                  <a:pt x="198" y="903"/>
                </a:cubicBezTo>
                <a:cubicBezTo>
                  <a:pt x="180" y="901"/>
                  <a:pt x="164" y="900"/>
                  <a:pt x="151" y="900"/>
                </a:cubicBezTo>
                <a:cubicBezTo>
                  <a:pt x="139" y="901"/>
                  <a:pt x="128" y="900"/>
                  <a:pt x="119" y="898"/>
                </a:cubicBezTo>
                <a:cubicBezTo>
                  <a:pt x="110" y="897"/>
                  <a:pt x="99" y="892"/>
                  <a:pt x="84" y="884"/>
                </a:cubicBezTo>
                <a:lnTo>
                  <a:pt x="0" y="756"/>
                </a:lnTo>
                <a:cubicBezTo>
                  <a:pt x="36" y="770"/>
                  <a:pt x="77" y="785"/>
                  <a:pt x="122" y="801"/>
                </a:cubicBezTo>
                <a:cubicBezTo>
                  <a:pt x="167" y="817"/>
                  <a:pt x="213" y="825"/>
                  <a:pt x="262" y="824"/>
                </a:cubicBezTo>
                <a:cubicBezTo>
                  <a:pt x="310" y="824"/>
                  <a:pt x="400" y="804"/>
                  <a:pt x="533" y="766"/>
                </a:cubicBezTo>
                <a:cubicBezTo>
                  <a:pt x="557" y="731"/>
                  <a:pt x="579" y="697"/>
                  <a:pt x="597" y="663"/>
                </a:cubicBezTo>
                <a:cubicBezTo>
                  <a:pt x="558" y="675"/>
                  <a:pt x="512" y="673"/>
                  <a:pt x="461" y="658"/>
                </a:cubicBezTo>
                <a:cubicBezTo>
                  <a:pt x="453" y="646"/>
                  <a:pt x="448" y="638"/>
                  <a:pt x="445" y="632"/>
                </a:cubicBezTo>
                <a:cubicBezTo>
                  <a:pt x="442" y="626"/>
                  <a:pt x="435" y="607"/>
                  <a:pt x="426" y="575"/>
                </a:cubicBezTo>
                <a:cubicBezTo>
                  <a:pt x="416" y="542"/>
                  <a:pt x="422" y="502"/>
                  <a:pt x="444" y="455"/>
                </a:cubicBezTo>
                <a:cubicBezTo>
                  <a:pt x="467" y="408"/>
                  <a:pt x="495" y="356"/>
                  <a:pt x="528" y="298"/>
                </a:cubicBezTo>
                <a:cubicBezTo>
                  <a:pt x="561" y="241"/>
                  <a:pt x="600" y="187"/>
                  <a:pt x="645" y="137"/>
                </a:cubicBezTo>
                <a:cubicBezTo>
                  <a:pt x="689" y="87"/>
                  <a:pt x="712" y="59"/>
                  <a:pt x="715" y="56"/>
                </a:cubicBezTo>
                <a:cubicBezTo>
                  <a:pt x="717" y="52"/>
                  <a:pt x="720" y="50"/>
                  <a:pt x="723" y="50"/>
                </a:cubicBezTo>
                <a:cubicBezTo>
                  <a:pt x="712" y="45"/>
                  <a:pt x="707" y="28"/>
                  <a:pt x="707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任意多边形 2"/>
          <p:cNvSpPr/>
          <p:nvPr>
            <p:custDataLst>
              <p:tags r:id="rId5"/>
            </p:custDataLst>
          </p:nvPr>
        </p:nvSpPr>
        <p:spPr>
          <a:xfrm>
            <a:off x="1943173" y="3962073"/>
            <a:ext cx="672194" cy="90240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9" h="1421">
                <a:moveTo>
                  <a:pt x="655" y="1091"/>
                </a:moveTo>
                <a:lnTo>
                  <a:pt x="675" y="1096"/>
                </a:lnTo>
                <a:cubicBezTo>
                  <a:pt x="686" y="1113"/>
                  <a:pt x="696" y="1125"/>
                  <a:pt x="704" y="1133"/>
                </a:cubicBezTo>
                <a:cubicBezTo>
                  <a:pt x="713" y="1140"/>
                  <a:pt x="718" y="1154"/>
                  <a:pt x="719" y="1176"/>
                </a:cubicBezTo>
                <a:cubicBezTo>
                  <a:pt x="719" y="1198"/>
                  <a:pt x="711" y="1217"/>
                  <a:pt x="694" y="1233"/>
                </a:cubicBezTo>
                <a:cubicBezTo>
                  <a:pt x="685" y="1241"/>
                  <a:pt x="679" y="1247"/>
                  <a:pt x="674" y="1252"/>
                </a:cubicBezTo>
                <a:lnTo>
                  <a:pt x="673" y="1253"/>
                </a:lnTo>
                <a:lnTo>
                  <a:pt x="685" y="1253"/>
                </a:lnTo>
                <a:cubicBezTo>
                  <a:pt x="691" y="1253"/>
                  <a:pt x="698" y="1252"/>
                  <a:pt x="706" y="1251"/>
                </a:cubicBezTo>
                <a:cubicBezTo>
                  <a:pt x="722" y="1250"/>
                  <a:pt x="745" y="1250"/>
                  <a:pt x="777" y="1251"/>
                </a:cubicBezTo>
                <a:cubicBezTo>
                  <a:pt x="808" y="1253"/>
                  <a:pt x="827" y="1258"/>
                  <a:pt x="834" y="1266"/>
                </a:cubicBezTo>
                <a:cubicBezTo>
                  <a:pt x="840" y="1274"/>
                  <a:pt x="850" y="1282"/>
                  <a:pt x="861" y="1290"/>
                </a:cubicBezTo>
                <a:lnTo>
                  <a:pt x="853" y="1327"/>
                </a:lnTo>
                <a:cubicBezTo>
                  <a:pt x="831" y="1333"/>
                  <a:pt x="814" y="1336"/>
                  <a:pt x="803" y="1338"/>
                </a:cubicBezTo>
                <a:cubicBezTo>
                  <a:pt x="793" y="1340"/>
                  <a:pt x="779" y="1340"/>
                  <a:pt x="762" y="1340"/>
                </a:cubicBezTo>
                <a:cubicBezTo>
                  <a:pt x="746" y="1339"/>
                  <a:pt x="727" y="1342"/>
                  <a:pt x="705" y="1347"/>
                </a:cubicBezTo>
                <a:cubicBezTo>
                  <a:pt x="683" y="1352"/>
                  <a:pt x="659" y="1359"/>
                  <a:pt x="633" y="1368"/>
                </a:cubicBezTo>
                <a:cubicBezTo>
                  <a:pt x="606" y="1377"/>
                  <a:pt x="568" y="1386"/>
                  <a:pt x="520" y="1397"/>
                </a:cubicBezTo>
                <a:cubicBezTo>
                  <a:pt x="471" y="1408"/>
                  <a:pt x="423" y="1415"/>
                  <a:pt x="374" y="1419"/>
                </a:cubicBezTo>
                <a:cubicBezTo>
                  <a:pt x="326" y="1423"/>
                  <a:pt x="288" y="1422"/>
                  <a:pt x="260" y="1416"/>
                </a:cubicBezTo>
                <a:cubicBezTo>
                  <a:pt x="232" y="1409"/>
                  <a:pt x="211" y="1400"/>
                  <a:pt x="197" y="1390"/>
                </a:cubicBezTo>
                <a:cubicBezTo>
                  <a:pt x="183" y="1380"/>
                  <a:pt x="167" y="1357"/>
                  <a:pt x="148" y="1323"/>
                </a:cubicBezTo>
                <a:cubicBezTo>
                  <a:pt x="212" y="1329"/>
                  <a:pt x="267" y="1329"/>
                  <a:pt x="313" y="1324"/>
                </a:cubicBezTo>
                <a:cubicBezTo>
                  <a:pt x="305" y="1324"/>
                  <a:pt x="300" y="1320"/>
                  <a:pt x="300" y="1310"/>
                </a:cubicBezTo>
                <a:cubicBezTo>
                  <a:pt x="299" y="1301"/>
                  <a:pt x="297" y="1291"/>
                  <a:pt x="294" y="1279"/>
                </a:cubicBezTo>
                <a:cubicBezTo>
                  <a:pt x="291" y="1268"/>
                  <a:pt x="289" y="1258"/>
                  <a:pt x="287" y="1249"/>
                </a:cubicBezTo>
                <a:cubicBezTo>
                  <a:pt x="286" y="1240"/>
                  <a:pt x="282" y="1221"/>
                  <a:pt x="277" y="1190"/>
                </a:cubicBezTo>
                <a:cubicBezTo>
                  <a:pt x="303" y="1195"/>
                  <a:pt x="319" y="1197"/>
                  <a:pt x="328" y="1198"/>
                </a:cubicBezTo>
                <a:cubicBezTo>
                  <a:pt x="336" y="1199"/>
                  <a:pt x="343" y="1202"/>
                  <a:pt x="349" y="1208"/>
                </a:cubicBezTo>
                <a:cubicBezTo>
                  <a:pt x="356" y="1215"/>
                  <a:pt x="366" y="1223"/>
                  <a:pt x="382" y="1233"/>
                </a:cubicBezTo>
                <a:cubicBezTo>
                  <a:pt x="384" y="1251"/>
                  <a:pt x="387" y="1263"/>
                  <a:pt x="390" y="1271"/>
                </a:cubicBezTo>
                <a:cubicBezTo>
                  <a:pt x="392" y="1279"/>
                  <a:pt x="393" y="1285"/>
                  <a:pt x="390" y="1291"/>
                </a:cubicBezTo>
                <a:cubicBezTo>
                  <a:pt x="388" y="1297"/>
                  <a:pt x="387" y="1304"/>
                  <a:pt x="386" y="1310"/>
                </a:cubicBezTo>
                <a:lnTo>
                  <a:pt x="388" y="1312"/>
                </a:lnTo>
                <a:cubicBezTo>
                  <a:pt x="418" y="1303"/>
                  <a:pt x="441" y="1299"/>
                  <a:pt x="456" y="1297"/>
                </a:cubicBezTo>
                <a:cubicBezTo>
                  <a:pt x="471" y="1296"/>
                  <a:pt x="482" y="1292"/>
                  <a:pt x="490" y="1286"/>
                </a:cubicBezTo>
                <a:cubicBezTo>
                  <a:pt x="497" y="1279"/>
                  <a:pt x="507" y="1270"/>
                  <a:pt x="520" y="1257"/>
                </a:cubicBezTo>
                <a:cubicBezTo>
                  <a:pt x="555" y="1211"/>
                  <a:pt x="581" y="1181"/>
                  <a:pt x="596" y="1166"/>
                </a:cubicBezTo>
                <a:cubicBezTo>
                  <a:pt x="612" y="1152"/>
                  <a:pt x="620" y="1142"/>
                  <a:pt x="619" y="1136"/>
                </a:cubicBezTo>
                <a:cubicBezTo>
                  <a:pt x="619" y="1130"/>
                  <a:pt x="619" y="1120"/>
                  <a:pt x="621" y="1105"/>
                </a:cubicBezTo>
                <a:lnTo>
                  <a:pt x="655" y="1091"/>
                </a:lnTo>
                <a:close/>
                <a:moveTo>
                  <a:pt x="526" y="912"/>
                </a:moveTo>
                <a:cubicBezTo>
                  <a:pt x="464" y="926"/>
                  <a:pt x="404" y="941"/>
                  <a:pt x="346" y="955"/>
                </a:cubicBezTo>
                <a:cubicBezTo>
                  <a:pt x="343" y="995"/>
                  <a:pt x="355" y="1031"/>
                  <a:pt x="382" y="1064"/>
                </a:cubicBezTo>
                <a:cubicBezTo>
                  <a:pt x="386" y="1064"/>
                  <a:pt x="391" y="1064"/>
                  <a:pt x="397" y="1064"/>
                </a:cubicBezTo>
                <a:cubicBezTo>
                  <a:pt x="404" y="1064"/>
                  <a:pt x="415" y="1061"/>
                  <a:pt x="433" y="1055"/>
                </a:cubicBezTo>
                <a:cubicBezTo>
                  <a:pt x="450" y="1048"/>
                  <a:pt x="476" y="1038"/>
                  <a:pt x="511" y="1025"/>
                </a:cubicBezTo>
                <a:cubicBezTo>
                  <a:pt x="530" y="988"/>
                  <a:pt x="545" y="951"/>
                  <a:pt x="555" y="914"/>
                </a:cubicBezTo>
                <a:lnTo>
                  <a:pt x="526" y="912"/>
                </a:lnTo>
                <a:close/>
                <a:moveTo>
                  <a:pt x="568" y="819"/>
                </a:moveTo>
                <a:cubicBezTo>
                  <a:pt x="616" y="824"/>
                  <a:pt x="661" y="840"/>
                  <a:pt x="704" y="865"/>
                </a:cubicBezTo>
                <a:cubicBezTo>
                  <a:pt x="704" y="894"/>
                  <a:pt x="705" y="915"/>
                  <a:pt x="706" y="928"/>
                </a:cubicBezTo>
                <a:cubicBezTo>
                  <a:pt x="707" y="941"/>
                  <a:pt x="699" y="956"/>
                  <a:pt x="684" y="973"/>
                </a:cubicBezTo>
                <a:cubicBezTo>
                  <a:pt x="668" y="990"/>
                  <a:pt x="658" y="1003"/>
                  <a:pt x="653" y="1013"/>
                </a:cubicBezTo>
                <a:cubicBezTo>
                  <a:pt x="649" y="1023"/>
                  <a:pt x="643" y="1032"/>
                  <a:pt x="637" y="1038"/>
                </a:cubicBezTo>
                <a:cubicBezTo>
                  <a:pt x="630" y="1045"/>
                  <a:pt x="626" y="1052"/>
                  <a:pt x="625" y="1060"/>
                </a:cubicBezTo>
                <a:cubicBezTo>
                  <a:pt x="624" y="1068"/>
                  <a:pt x="619" y="1080"/>
                  <a:pt x="612" y="1098"/>
                </a:cubicBezTo>
                <a:lnTo>
                  <a:pt x="543" y="1163"/>
                </a:lnTo>
                <a:lnTo>
                  <a:pt x="499" y="1153"/>
                </a:lnTo>
                <a:lnTo>
                  <a:pt x="494" y="1123"/>
                </a:lnTo>
                <a:lnTo>
                  <a:pt x="494" y="1122"/>
                </a:lnTo>
                <a:cubicBezTo>
                  <a:pt x="466" y="1133"/>
                  <a:pt x="439" y="1141"/>
                  <a:pt x="413" y="1146"/>
                </a:cubicBezTo>
                <a:cubicBezTo>
                  <a:pt x="413" y="1150"/>
                  <a:pt x="413" y="1157"/>
                  <a:pt x="414" y="1165"/>
                </a:cubicBezTo>
                <a:cubicBezTo>
                  <a:pt x="414" y="1173"/>
                  <a:pt x="412" y="1178"/>
                  <a:pt x="409" y="1181"/>
                </a:cubicBezTo>
                <a:cubicBezTo>
                  <a:pt x="405" y="1183"/>
                  <a:pt x="401" y="1189"/>
                  <a:pt x="396" y="1197"/>
                </a:cubicBezTo>
                <a:lnTo>
                  <a:pt x="332" y="1173"/>
                </a:lnTo>
                <a:cubicBezTo>
                  <a:pt x="314" y="1142"/>
                  <a:pt x="300" y="1118"/>
                  <a:pt x="291" y="1103"/>
                </a:cubicBezTo>
                <a:cubicBezTo>
                  <a:pt x="281" y="1087"/>
                  <a:pt x="273" y="1060"/>
                  <a:pt x="267" y="1021"/>
                </a:cubicBezTo>
                <a:cubicBezTo>
                  <a:pt x="261" y="981"/>
                  <a:pt x="261" y="951"/>
                  <a:pt x="267" y="931"/>
                </a:cubicBezTo>
                <a:cubicBezTo>
                  <a:pt x="274" y="910"/>
                  <a:pt x="275" y="898"/>
                  <a:pt x="273" y="894"/>
                </a:cubicBezTo>
                <a:cubicBezTo>
                  <a:pt x="270" y="890"/>
                  <a:pt x="266" y="879"/>
                  <a:pt x="261" y="862"/>
                </a:cubicBezTo>
                <a:lnTo>
                  <a:pt x="289" y="847"/>
                </a:lnTo>
                <a:cubicBezTo>
                  <a:pt x="307" y="861"/>
                  <a:pt x="319" y="870"/>
                  <a:pt x="323" y="873"/>
                </a:cubicBezTo>
                <a:cubicBezTo>
                  <a:pt x="327" y="877"/>
                  <a:pt x="335" y="879"/>
                  <a:pt x="346" y="881"/>
                </a:cubicBezTo>
                <a:cubicBezTo>
                  <a:pt x="356" y="882"/>
                  <a:pt x="426" y="869"/>
                  <a:pt x="555" y="840"/>
                </a:cubicBezTo>
                <a:lnTo>
                  <a:pt x="568" y="819"/>
                </a:lnTo>
                <a:close/>
                <a:moveTo>
                  <a:pt x="521" y="677"/>
                </a:moveTo>
                <a:cubicBezTo>
                  <a:pt x="523" y="677"/>
                  <a:pt x="524" y="677"/>
                  <a:pt x="526" y="677"/>
                </a:cubicBezTo>
                <a:cubicBezTo>
                  <a:pt x="531" y="677"/>
                  <a:pt x="538" y="678"/>
                  <a:pt x="547" y="681"/>
                </a:cubicBezTo>
                <a:cubicBezTo>
                  <a:pt x="559" y="685"/>
                  <a:pt x="583" y="691"/>
                  <a:pt x="619" y="697"/>
                </a:cubicBezTo>
                <a:lnTo>
                  <a:pt x="619" y="747"/>
                </a:lnTo>
                <a:cubicBezTo>
                  <a:pt x="599" y="758"/>
                  <a:pt x="584" y="767"/>
                  <a:pt x="574" y="774"/>
                </a:cubicBezTo>
                <a:cubicBezTo>
                  <a:pt x="564" y="780"/>
                  <a:pt x="534" y="789"/>
                  <a:pt x="484" y="800"/>
                </a:cubicBezTo>
                <a:cubicBezTo>
                  <a:pt x="435" y="811"/>
                  <a:pt x="402" y="815"/>
                  <a:pt x="386" y="812"/>
                </a:cubicBezTo>
                <a:cubicBezTo>
                  <a:pt x="370" y="809"/>
                  <a:pt x="351" y="804"/>
                  <a:pt x="329" y="797"/>
                </a:cubicBezTo>
                <a:cubicBezTo>
                  <a:pt x="312" y="779"/>
                  <a:pt x="299" y="766"/>
                  <a:pt x="290" y="758"/>
                </a:cubicBezTo>
                <a:cubicBezTo>
                  <a:pt x="281" y="750"/>
                  <a:pt x="277" y="744"/>
                  <a:pt x="277" y="739"/>
                </a:cubicBezTo>
                <a:cubicBezTo>
                  <a:pt x="277" y="733"/>
                  <a:pt x="277" y="724"/>
                  <a:pt x="277" y="712"/>
                </a:cubicBezTo>
                <a:cubicBezTo>
                  <a:pt x="298" y="715"/>
                  <a:pt x="310" y="718"/>
                  <a:pt x="313" y="718"/>
                </a:cubicBezTo>
                <a:cubicBezTo>
                  <a:pt x="316" y="719"/>
                  <a:pt x="332" y="717"/>
                  <a:pt x="360" y="711"/>
                </a:cubicBezTo>
                <a:cubicBezTo>
                  <a:pt x="388" y="705"/>
                  <a:pt x="437" y="694"/>
                  <a:pt x="507" y="679"/>
                </a:cubicBezTo>
                <a:cubicBezTo>
                  <a:pt x="512" y="679"/>
                  <a:pt x="517" y="678"/>
                  <a:pt x="521" y="677"/>
                </a:cubicBezTo>
                <a:close/>
                <a:moveTo>
                  <a:pt x="712" y="538"/>
                </a:moveTo>
                <a:lnTo>
                  <a:pt x="730" y="547"/>
                </a:lnTo>
                <a:cubicBezTo>
                  <a:pt x="754" y="549"/>
                  <a:pt x="777" y="550"/>
                  <a:pt x="799" y="550"/>
                </a:cubicBezTo>
                <a:cubicBezTo>
                  <a:pt x="821" y="550"/>
                  <a:pt x="848" y="555"/>
                  <a:pt x="880" y="564"/>
                </a:cubicBezTo>
                <a:cubicBezTo>
                  <a:pt x="912" y="574"/>
                  <a:pt x="936" y="585"/>
                  <a:pt x="952" y="595"/>
                </a:cubicBezTo>
                <a:cubicBezTo>
                  <a:pt x="968" y="606"/>
                  <a:pt x="989" y="621"/>
                  <a:pt x="1015" y="641"/>
                </a:cubicBezTo>
                <a:lnTo>
                  <a:pt x="1041" y="672"/>
                </a:lnTo>
                <a:lnTo>
                  <a:pt x="1059" y="694"/>
                </a:lnTo>
                <a:lnTo>
                  <a:pt x="1041" y="734"/>
                </a:lnTo>
                <a:cubicBezTo>
                  <a:pt x="1017" y="738"/>
                  <a:pt x="1000" y="741"/>
                  <a:pt x="989" y="743"/>
                </a:cubicBezTo>
                <a:cubicBezTo>
                  <a:pt x="979" y="744"/>
                  <a:pt x="960" y="753"/>
                  <a:pt x="934" y="768"/>
                </a:cubicBezTo>
                <a:cubicBezTo>
                  <a:pt x="907" y="783"/>
                  <a:pt x="887" y="791"/>
                  <a:pt x="874" y="790"/>
                </a:cubicBezTo>
                <a:cubicBezTo>
                  <a:pt x="860" y="790"/>
                  <a:pt x="843" y="790"/>
                  <a:pt x="823" y="791"/>
                </a:cubicBezTo>
                <a:lnTo>
                  <a:pt x="799" y="760"/>
                </a:lnTo>
                <a:cubicBezTo>
                  <a:pt x="827" y="723"/>
                  <a:pt x="853" y="689"/>
                  <a:pt x="877" y="659"/>
                </a:cubicBezTo>
                <a:cubicBezTo>
                  <a:pt x="871" y="657"/>
                  <a:pt x="864" y="653"/>
                  <a:pt x="856" y="647"/>
                </a:cubicBezTo>
                <a:cubicBezTo>
                  <a:pt x="848" y="641"/>
                  <a:pt x="832" y="635"/>
                  <a:pt x="808" y="631"/>
                </a:cubicBezTo>
                <a:cubicBezTo>
                  <a:pt x="785" y="626"/>
                  <a:pt x="753" y="625"/>
                  <a:pt x="713" y="627"/>
                </a:cubicBezTo>
                <a:cubicBezTo>
                  <a:pt x="673" y="629"/>
                  <a:pt x="631" y="634"/>
                  <a:pt x="585" y="641"/>
                </a:cubicBezTo>
                <a:cubicBezTo>
                  <a:pt x="540" y="648"/>
                  <a:pt x="513" y="654"/>
                  <a:pt x="504" y="659"/>
                </a:cubicBezTo>
                <a:lnTo>
                  <a:pt x="491" y="651"/>
                </a:lnTo>
                <a:cubicBezTo>
                  <a:pt x="452" y="661"/>
                  <a:pt x="412" y="671"/>
                  <a:pt x="368" y="681"/>
                </a:cubicBezTo>
                <a:cubicBezTo>
                  <a:pt x="325" y="691"/>
                  <a:pt x="292" y="698"/>
                  <a:pt x="271" y="702"/>
                </a:cubicBezTo>
                <a:cubicBezTo>
                  <a:pt x="250" y="705"/>
                  <a:pt x="214" y="711"/>
                  <a:pt x="165" y="718"/>
                </a:cubicBezTo>
                <a:cubicBezTo>
                  <a:pt x="161" y="723"/>
                  <a:pt x="154" y="738"/>
                  <a:pt x="144" y="760"/>
                </a:cubicBezTo>
                <a:cubicBezTo>
                  <a:pt x="135" y="782"/>
                  <a:pt x="127" y="803"/>
                  <a:pt x="120" y="822"/>
                </a:cubicBezTo>
                <a:cubicBezTo>
                  <a:pt x="114" y="842"/>
                  <a:pt x="107" y="860"/>
                  <a:pt x="101" y="876"/>
                </a:cubicBezTo>
                <a:cubicBezTo>
                  <a:pt x="94" y="892"/>
                  <a:pt x="90" y="904"/>
                  <a:pt x="88" y="911"/>
                </a:cubicBezTo>
                <a:cubicBezTo>
                  <a:pt x="86" y="919"/>
                  <a:pt x="79" y="930"/>
                  <a:pt x="65" y="944"/>
                </a:cubicBezTo>
                <a:lnTo>
                  <a:pt x="38" y="937"/>
                </a:lnTo>
                <a:cubicBezTo>
                  <a:pt x="26" y="929"/>
                  <a:pt x="18" y="920"/>
                  <a:pt x="14" y="912"/>
                </a:cubicBezTo>
                <a:cubicBezTo>
                  <a:pt x="10" y="904"/>
                  <a:pt x="6" y="886"/>
                  <a:pt x="1" y="858"/>
                </a:cubicBezTo>
                <a:cubicBezTo>
                  <a:pt x="-3" y="830"/>
                  <a:pt x="3" y="804"/>
                  <a:pt x="19" y="780"/>
                </a:cubicBezTo>
                <a:cubicBezTo>
                  <a:pt x="34" y="756"/>
                  <a:pt x="43" y="736"/>
                  <a:pt x="44" y="721"/>
                </a:cubicBezTo>
                <a:lnTo>
                  <a:pt x="70" y="675"/>
                </a:lnTo>
                <a:lnTo>
                  <a:pt x="52" y="628"/>
                </a:lnTo>
                <a:lnTo>
                  <a:pt x="83" y="635"/>
                </a:lnTo>
                <a:cubicBezTo>
                  <a:pt x="84" y="631"/>
                  <a:pt x="87" y="627"/>
                  <a:pt x="91" y="624"/>
                </a:cubicBezTo>
                <a:cubicBezTo>
                  <a:pt x="94" y="620"/>
                  <a:pt x="96" y="616"/>
                  <a:pt x="97" y="611"/>
                </a:cubicBezTo>
                <a:cubicBezTo>
                  <a:pt x="97" y="605"/>
                  <a:pt x="101" y="591"/>
                  <a:pt x="108" y="567"/>
                </a:cubicBezTo>
                <a:cubicBezTo>
                  <a:pt x="130" y="578"/>
                  <a:pt x="145" y="586"/>
                  <a:pt x="151" y="591"/>
                </a:cubicBezTo>
                <a:cubicBezTo>
                  <a:pt x="157" y="595"/>
                  <a:pt x="160" y="602"/>
                  <a:pt x="161" y="610"/>
                </a:cubicBezTo>
                <a:cubicBezTo>
                  <a:pt x="162" y="618"/>
                  <a:pt x="163" y="626"/>
                  <a:pt x="165" y="635"/>
                </a:cubicBezTo>
                <a:cubicBezTo>
                  <a:pt x="184" y="635"/>
                  <a:pt x="201" y="635"/>
                  <a:pt x="215" y="636"/>
                </a:cubicBezTo>
                <a:cubicBezTo>
                  <a:pt x="230" y="636"/>
                  <a:pt x="252" y="632"/>
                  <a:pt x="284" y="623"/>
                </a:cubicBezTo>
                <a:cubicBezTo>
                  <a:pt x="315" y="614"/>
                  <a:pt x="357" y="605"/>
                  <a:pt x="410" y="594"/>
                </a:cubicBezTo>
                <a:cubicBezTo>
                  <a:pt x="464" y="583"/>
                  <a:pt x="511" y="576"/>
                  <a:pt x="551" y="571"/>
                </a:cubicBezTo>
                <a:cubicBezTo>
                  <a:pt x="591" y="566"/>
                  <a:pt x="641" y="560"/>
                  <a:pt x="700" y="553"/>
                </a:cubicBezTo>
                <a:lnTo>
                  <a:pt x="712" y="538"/>
                </a:lnTo>
                <a:close/>
                <a:moveTo>
                  <a:pt x="403" y="0"/>
                </a:moveTo>
                <a:lnTo>
                  <a:pt x="457" y="5"/>
                </a:lnTo>
                <a:cubicBezTo>
                  <a:pt x="484" y="21"/>
                  <a:pt x="502" y="37"/>
                  <a:pt x="511" y="53"/>
                </a:cubicBezTo>
                <a:cubicBezTo>
                  <a:pt x="519" y="69"/>
                  <a:pt x="525" y="85"/>
                  <a:pt x="529" y="100"/>
                </a:cubicBezTo>
                <a:cubicBezTo>
                  <a:pt x="533" y="116"/>
                  <a:pt x="536" y="133"/>
                  <a:pt x="540" y="153"/>
                </a:cubicBezTo>
                <a:cubicBezTo>
                  <a:pt x="545" y="173"/>
                  <a:pt x="547" y="186"/>
                  <a:pt x="547" y="192"/>
                </a:cubicBezTo>
                <a:cubicBezTo>
                  <a:pt x="547" y="199"/>
                  <a:pt x="547" y="203"/>
                  <a:pt x="547" y="205"/>
                </a:cubicBezTo>
                <a:cubicBezTo>
                  <a:pt x="552" y="205"/>
                  <a:pt x="558" y="207"/>
                  <a:pt x="565" y="211"/>
                </a:cubicBezTo>
                <a:cubicBezTo>
                  <a:pt x="572" y="215"/>
                  <a:pt x="583" y="217"/>
                  <a:pt x="598" y="218"/>
                </a:cubicBezTo>
                <a:cubicBezTo>
                  <a:pt x="613" y="220"/>
                  <a:pt x="627" y="218"/>
                  <a:pt x="639" y="214"/>
                </a:cubicBezTo>
                <a:cubicBezTo>
                  <a:pt x="651" y="210"/>
                  <a:pt x="661" y="212"/>
                  <a:pt x="670" y="219"/>
                </a:cubicBezTo>
                <a:cubicBezTo>
                  <a:pt x="680" y="227"/>
                  <a:pt x="696" y="235"/>
                  <a:pt x="720" y="245"/>
                </a:cubicBezTo>
                <a:lnTo>
                  <a:pt x="729" y="276"/>
                </a:lnTo>
                <a:lnTo>
                  <a:pt x="708" y="316"/>
                </a:lnTo>
                <a:lnTo>
                  <a:pt x="583" y="357"/>
                </a:lnTo>
                <a:cubicBezTo>
                  <a:pt x="579" y="364"/>
                  <a:pt x="574" y="382"/>
                  <a:pt x="567" y="412"/>
                </a:cubicBezTo>
                <a:cubicBezTo>
                  <a:pt x="560" y="442"/>
                  <a:pt x="553" y="466"/>
                  <a:pt x="547" y="484"/>
                </a:cubicBezTo>
                <a:cubicBezTo>
                  <a:pt x="549" y="487"/>
                  <a:pt x="552" y="490"/>
                  <a:pt x="557" y="493"/>
                </a:cubicBezTo>
                <a:cubicBezTo>
                  <a:pt x="562" y="495"/>
                  <a:pt x="564" y="501"/>
                  <a:pt x="563" y="508"/>
                </a:cubicBezTo>
                <a:cubicBezTo>
                  <a:pt x="563" y="516"/>
                  <a:pt x="562" y="531"/>
                  <a:pt x="562" y="552"/>
                </a:cubicBezTo>
                <a:cubicBezTo>
                  <a:pt x="520" y="562"/>
                  <a:pt x="489" y="569"/>
                  <a:pt x="470" y="572"/>
                </a:cubicBezTo>
                <a:cubicBezTo>
                  <a:pt x="451" y="575"/>
                  <a:pt x="431" y="578"/>
                  <a:pt x="409" y="581"/>
                </a:cubicBezTo>
                <a:cubicBezTo>
                  <a:pt x="386" y="583"/>
                  <a:pt x="369" y="583"/>
                  <a:pt x="356" y="580"/>
                </a:cubicBezTo>
                <a:cubicBezTo>
                  <a:pt x="343" y="577"/>
                  <a:pt x="328" y="574"/>
                  <a:pt x="310" y="571"/>
                </a:cubicBezTo>
                <a:lnTo>
                  <a:pt x="267" y="491"/>
                </a:lnTo>
                <a:cubicBezTo>
                  <a:pt x="301" y="498"/>
                  <a:pt x="328" y="497"/>
                  <a:pt x="348" y="488"/>
                </a:cubicBezTo>
                <a:cubicBezTo>
                  <a:pt x="355" y="478"/>
                  <a:pt x="362" y="470"/>
                  <a:pt x="368" y="465"/>
                </a:cubicBezTo>
                <a:cubicBezTo>
                  <a:pt x="374" y="461"/>
                  <a:pt x="377" y="449"/>
                  <a:pt x="379" y="431"/>
                </a:cubicBezTo>
                <a:cubicBezTo>
                  <a:pt x="381" y="413"/>
                  <a:pt x="381" y="403"/>
                  <a:pt x="379" y="400"/>
                </a:cubicBezTo>
                <a:cubicBezTo>
                  <a:pt x="376" y="397"/>
                  <a:pt x="375" y="396"/>
                  <a:pt x="375" y="396"/>
                </a:cubicBezTo>
                <a:cubicBezTo>
                  <a:pt x="360" y="399"/>
                  <a:pt x="345" y="401"/>
                  <a:pt x="329" y="404"/>
                </a:cubicBezTo>
                <a:cubicBezTo>
                  <a:pt x="314" y="406"/>
                  <a:pt x="297" y="406"/>
                  <a:pt x="279" y="404"/>
                </a:cubicBezTo>
                <a:cubicBezTo>
                  <a:pt x="260" y="403"/>
                  <a:pt x="244" y="397"/>
                  <a:pt x="229" y="388"/>
                </a:cubicBezTo>
                <a:cubicBezTo>
                  <a:pt x="214" y="379"/>
                  <a:pt x="192" y="366"/>
                  <a:pt x="162" y="349"/>
                </a:cubicBezTo>
                <a:lnTo>
                  <a:pt x="148" y="309"/>
                </a:lnTo>
                <a:lnTo>
                  <a:pt x="179" y="294"/>
                </a:lnTo>
                <a:lnTo>
                  <a:pt x="190" y="305"/>
                </a:lnTo>
                <a:cubicBezTo>
                  <a:pt x="193" y="305"/>
                  <a:pt x="203" y="302"/>
                  <a:pt x="220" y="296"/>
                </a:cubicBezTo>
                <a:cubicBezTo>
                  <a:pt x="236" y="291"/>
                  <a:pt x="266" y="282"/>
                  <a:pt x="310" y="270"/>
                </a:cubicBezTo>
                <a:cubicBezTo>
                  <a:pt x="354" y="259"/>
                  <a:pt x="383" y="249"/>
                  <a:pt x="398" y="240"/>
                </a:cubicBezTo>
                <a:cubicBezTo>
                  <a:pt x="399" y="173"/>
                  <a:pt x="402" y="128"/>
                  <a:pt x="406" y="103"/>
                </a:cubicBezTo>
                <a:cubicBezTo>
                  <a:pt x="410" y="79"/>
                  <a:pt x="410" y="65"/>
                  <a:pt x="405" y="62"/>
                </a:cubicBezTo>
                <a:cubicBezTo>
                  <a:pt x="399" y="58"/>
                  <a:pt x="391" y="47"/>
                  <a:pt x="379" y="28"/>
                </a:cubicBezTo>
                <a:lnTo>
                  <a:pt x="403" y="0"/>
                </a:ln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任意多边形 4"/>
          <p:cNvSpPr/>
          <p:nvPr>
            <p:custDataLst>
              <p:tags r:id="rId6"/>
            </p:custDataLst>
          </p:nvPr>
        </p:nvSpPr>
        <p:spPr>
          <a:xfrm>
            <a:off x="5714025" y="3974773"/>
            <a:ext cx="765286" cy="96026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5" h="1512">
                <a:moveTo>
                  <a:pt x="465" y="886"/>
                </a:moveTo>
                <a:lnTo>
                  <a:pt x="464" y="887"/>
                </a:lnTo>
                <a:cubicBezTo>
                  <a:pt x="460" y="890"/>
                  <a:pt x="449" y="896"/>
                  <a:pt x="432" y="905"/>
                </a:cubicBezTo>
                <a:cubicBezTo>
                  <a:pt x="415" y="914"/>
                  <a:pt x="403" y="919"/>
                  <a:pt x="396" y="919"/>
                </a:cubicBezTo>
                <a:cubicBezTo>
                  <a:pt x="389" y="920"/>
                  <a:pt x="384" y="920"/>
                  <a:pt x="380" y="921"/>
                </a:cubicBezTo>
                <a:cubicBezTo>
                  <a:pt x="363" y="948"/>
                  <a:pt x="355" y="982"/>
                  <a:pt x="355" y="1023"/>
                </a:cubicBezTo>
                <a:lnTo>
                  <a:pt x="345" y="1025"/>
                </a:lnTo>
                <a:lnTo>
                  <a:pt x="352" y="1030"/>
                </a:lnTo>
                <a:cubicBezTo>
                  <a:pt x="347" y="1041"/>
                  <a:pt x="345" y="1047"/>
                  <a:pt x="344" y="1048"/>
                </a:cubicBezTo>
                <a:cubicBezTo>
                  <a:pt x="343" y="1048"/>
                  <a:pt x="340" y="1057"/>
                  <a:pt x="334" y="1074"/>
                </a:cubicBezTo>
                <a:cubicBezTo>
                  <a:pt x="329" y="1091"/>
                  <a:pt x="327" y="1115"/>
                  <a:pt x="328" y="1147"/>
                </a:cubicBezTo>
                <a:cubicBezTo>
                  <a:pt x="329" y="1171"/>
                  <a:pt x="330" y="1188"/>
                  <a:pt x="331" y="1198"/>
                </a:cubicBezTo>
                <a:lnTo>
                  <a:pt x="331" y="1203"/>
                </a:lnTo>
                <a:lnTo>
                  <a:pt x="346" y="1159"/>
                </a:lnTo>
                <a:cubicBezTo>
                  <a:pt x="365" y="1098"/>
                  <a:pt x="385" y="1030"/>
                  <a:pt x="405" y="954"/>
                </a:cubicBezTo>
                <a:cubicBezTo>
                  <a:pt x="421" y="960"/>
                  <a:pt x="431" y="964"/>
                  <a:pt x="435" y="967"/>
                </a:cubicBezTo>
                <a:cubicBezTo>
                  <a:pt x="439" y="969"/>
                  <a:pt x="441" y="987"/>
                  <a:pt x="441" y="1020"/>
                </a:cubicBezTo>
                <a:cubicBezTo>
                  <a:pt x="441" y="1053"/>
                  <a:pt x="438" y="1080"/>
                  <a:pt x="433" y="1101"/>
                </a:cubicBezTo>
                <a:cubicBezTo>
                  <a:pt x="427" y="1123"/>
                  <a:pt x="419" y="1151"/>
                  <a:pt x="410" y="1187"/>
                </a:cubicBezTo>
                <a:cubicBezTo>
                  <a:pt x="423" y="1195"/>
                  <a:pt x="435" y="1199"/>
                  <a:pt x="446" y="1200"/>
                </a:cubicBezTo>
                <a:cubicBezTo>
                  <a:pt x="446" y="1185"/>
                  <a:pt x="444" y="1172"/>
                  <a:pt x="442" y="1162"/>
                </a:cubicBezTo>
                <a:cubicBezTo>
                  <a:pt x="439" y="1151"/>
                  <a:pt x="441" y="1141"/>
                  <a:pt x="448" y="1132"/>
                </a:cubicBezTo>
                <a:cubicBezTo>
                  <a:pt x="455" y="1124"/>
                  <a:pt x="458" y="1111"/>
                  <a:pt x="458" y="1095"/>
                </a:cubicBezTo>
                <a:cubicBezTo>
                  <a:pt x="458" y="1079"/>
                  <a:pt x="460" y="1059"/>
                  <a:pt x="463" y="1035"/>
                </a:cubicBezTo>
                <a:cubicBezTo>
                  <a:pt x="466" y="1011"/>
                  <a:pt x="469" y="985"/>
                  <a:pt x="471" y="957"/>
                </a:cubicBezTo>
                <a:cubicBezTo>
                  <a:pt x="473" y="928"/>
                  <a:pt x="472" y="910"/>
                  <a:pt x="469" y="902"/>
                </a:cubicBezTo>
                <a:lnTo>
                  <a:pt x="465" y="886"/>
                </a:lnTo>
                <a:close/>
                <a:moveTo>
                  <a:pt x="479" y="523"/>
                </a:moveTo>
                <a:cubicBezTo>
                  <a:pt x="492" y="526"/>
                  <a:pt x="503" y="527"/>
                  <a:pt x="512" y="525"/>
                </a:cubicBezTo>
                <a:cubicBezTo>
                  <a:pt x="520" y="524"/>
                  <a:pt x="527" y="526"/>
                  <a:pt x="532" y="531"/>
                </a:cubicBezTo>
                <a:cubicBezTo>
                  <a:pt x="537" y="537"/>
                  <a:pt x="546" y="543"/>
                  <a:pt x="560" y="550"/>
                </a:cubicBezTo>
                <a:lnTo>
                  <a:pt x="549" y="591"/>
                </a:lnTo>
                <a:cubicBezTo>
                  <a:pt x="520" y="607"/>
                  <a:pt x="498" y="619"/>
                  <a:pt x="483" y="626"/>
                </a:cubicBezTo>
                <a:cubicBezTo>
                  <a:pt x="469" y="634"/>
                  <a:pt x="450" y="640"/>
                  <a:pt x="428" y="646"/>
                </a:cubicBezTo>
                <a:cubicBezTo>
                  <a:pt x="406" y="653"/>
                  <a:pt x="385" y="654"/>
                  <a:pt x="367" y="650"/>
                </a:cubicBezTo>
                <a:cubicBezTo>
                  <a:pt x="349" y="647"/>
                  <a:pt x="336" y="641"/>
                  <a:pt x="328" y="632"/>
                </a:cubicBezTo>
                <a:cubicBezTo>
                  <a:pt x="319" y="624"/>
                  <a:pt x="305" y="609"/>
                  <a:pt x="285" y="588"/>
                </a:cubicBezTo>
                <a:lnTo>
                  <a:pt x="274" y="540"/>
                </a:lnTo>
                <a:cubicBezTo>
                  <a:pt x="311" y="547"/>
                  <a:pt x="335" y="550"/>
                  <a:pt x="347" y="551"/>
                </a:cubicBezTo>
                <a:cubicBezTo>
                  <a:pt x="358" y="552"/>
                  <a:pt x="373" y="551"/>
                  <a:pt x="391" y="547"/>
                </a:cubicBezTo>
                <a:cubicBezTo>
                  <a:pt x="409" y="543"/>
                  <a:pt x="438" y="535"/>
                  <a:pt x="479" y="523"/>
                </a:cubicBezTo>
                <a:close/>
                <a:moveTo>
                  <a:pt x="957" y="323"/>
                </a:moveTo>
                <a:lnTo>
                  <a:pt x="1016" y="366"/>
                </a:lnTo>
                <a:cubicBezTo>
                  <a:pt x="1028" y="391"/>
                  <a:pt x="1036" y="410"/>
                  <a:pt x="1042" y="422"/>
                </a:cubicBezTo>
                <a:cubicBezTo>
                  <a:pt x="1047" y="434"/>
                  <a:pt x="1053" y="451"/>
                  <a:pt x="1058" y="473"/>
                </a:cubicBezTo>
                <a:cubicBezTo>
                  <a:pt x="1064" y="495"/>
                  <a:pt x="1064" y="515"/>
                  <a:pt x="1059" y="534"/>
                </a:cubicBezTo>
                <a:cubicBezTo>
                  <a:pt x="1054" y="553"/>
                  <a:pt x="1049" y="567"/>
                  <a:pt x="1042" y="574"/>
                </a:cubicBezTo>
                <a:cubicBezTo>
                  <a:pt x="1036" y="581"/>
                  <a:pt x="1025" y="592"/>
                  <a:pt x="1010" y="608"/>
                </a:cubicBezTo>
                <a:lnTo>
                  <a:pt x="961" y="608"/>
                </a:lnTo>
                <a:cubicBezTo>
                  <a:pt x="951" y="572"/>
                  <a:pt x="943" y="548"/>
                  <a:pt x="938" y="536"/>
                </a:cubicBezTo>
                <a:cubicBezTo>
                  <a:pt x="933" y="524"/>
                  <a:pt x="933" y="495"/>
                  <a:pt x="939" y="450"/>
                </a:cubicBezTo>
                <a:cubicBezTo>
                  <a:pt x="945" y="405"/>
                  <a:pt x="946" y="380"/>
                  <a:pt x="941" y="375"/>
                </a:cubicBezTo>
                <a:cubicBezTo>
                  <a:pt x="937" y="371"/>
                  <a:pt x="930" y="359"/>
                  <a:pt x="921" y="339"/>
                </a:cubicBezTo>
                <a:lnTo>
                  <a:pt x="957" y="323"/>
                </a:lnTo>
                <a:close/>
                <a:moveTo>
                  <a:pt x="598" y="236"/>
                </a:moveTo>
                <a:lnTo>
                  <a:pt x="598" y="236"/>
                </a:lnTo>
                <a:lnTo>
                  <a:pt x="598" y="237"/>
                </a:lnTo>
                <a:lnTo>
                  <a:pt x="598" y="236"/>
                </a:lnTo>
                <a:close/>
                <a:moveTo>
                  <a:pt x="504" y="0"/>
                </a:moveTo>
                <a:cubicBezTo>
                  <a:pt x="545" y="2"/>
                  <a:pt x="583" y="10"/>
                  <a:pt x="617" y="22"/>
                </a:cubicBezTo>
                <a:cubicBezTo>
                  <a:pt x="626" y="34"/>
                  <a:pt x="633" y="41"/>
                  <a:pt x="639" y="43"/>
                </a:cubicBezTo>
                <a:cubicBezTo>
                  <a:pt x="644" y="46"/>
                  <a:pt x="650" y="59"/>
                  <a:pt x="655" y="82"/>
                </a:cubicBezTo>
                <a:cubicBezTo>
                  <a:pt x="659" y="105"/>
                  <a:pt x="663" y="127"/>
                  <a:pt x="665" y="146"/>
                </a:cubicBezTo>
                <a:cubicBezTo>
                  <a:pt x="667" y="166"/>
                  <a:pt x="670" y="182"/>
                  <a:pt x="674" y="194"/>
                </a:cubicBezTo>
                <a:cubicBezTo>
                  <a:pt x="677" y="207"/>
                  <a:pt x="679" y="215"/>
                  <a:pt x="679" y="220"/>
                </a:cubicBezTo>
                <a:lnTo>
                  <a:pt x="681" y="220"/>
                </a:lnTo>
                <a:cubicBezTo>
                  <a:pt x="697" y="219"/>
                  <a:pt x="721" y="217"/>
                  <a:pt x="752" y="214"/>
                </a:cubicBezTo>
                <a:cubicBezTo>
                  <a:pt x="784" y="212"/>
                  <a:pt x="807" y="213"/>
                  <a:pt x="823" y="216"/>
                </a:cubicBezTo>
                <a:cubicBezTo>
                  <a:pt x="839" y="219"/>
                  <a:pt x="850" y="222"/>
                  <a:pt x="857" y="227"/>
                </a:cubicBezTo>
                <a:cubicBezTo>
                  <a:pt x="864" y="232"/>
                  <a:pt x="872" y="236"/>
                  <a:pt x="882" y="241"/>
                </a:cubicBezTo>
                <a:lnTo>
                  <a:pt x="904" y="278"/>
                </a:lnTo>
                <a:lnTo>
                  <a:pt x="886" y="309"/>
                </a:lnTo>
                <a:cubicBezTo>
                  <a:pt x="871" y="309"/>
                  <a:pt x="863" y="309"/>
                  <a:pt x="862" y="308"/>
                </a:cubicBezTo>
                <a:cubicBezTo>
                  <a:pt x="861" y="308"/>
                  <a:pt x="857" y="311"/>
                  <a:pt x="850" y="317"/>
                </a:cubicBezTo>
                <a:cubicBezTo>
                  <a:pt x="844" y="322"/>
                  <a:pt x="836" y="326"/>
                  <a:pt x="826" y="328"/>
                </a:cubicBezTo>
                <a:cubicBezTo>
                  <a:pt x="816" y="331"/>
                  <a:pt x="807" y="336"/>
                  <a:pt x="798" y="345"/>
                </a:cubicBezTo>
                <a:cubicBezTo>
                  <a:pt x="789" y="354"/>
                  <a:pt x="779" y="362"/>
                  <a:pt x="768" y="369"/>
                </a:cubicBezTo>
                <a:cubicBezTo>
                  <a:pt x="757" y="376"/>
                  <a:pt x="745" y="384"/>
                  <a:pt x="733" y="392"/>
                </a:cubicBezTo>
                <a:cubicBezTo>
                  <a:pt x="735" y="408"/>
                  <a:pt x="737" y="424"/>
                  <a:pt x="739" y="440"/>
                </a:cubicBezTo>
                <a:cubicBezTo>
                  <a:pt x="741" y="455"/>
                  <a:pt x="751" y="493"/>
                  <a:pt x="771" y="554"/>
                </a:cubicBezTo>
                <a:cubicBezTo>
                  <a:pt x="790" y="615"/>
                  <a:pt x="805" y="675"/>
                  <a:pt x="816" y="733"/>
                </a:cubicBezTo>
                <a:cubicBezTo>
                  <a:pt x="827" y="792"/>
                  <a:pt x="842" y="849"/>
                  <a:pt x="862" y="905"/>
                </a:cubicBezTo>
                <a:cubicBezTo>
                  <a:pt x="882" y="961"/>
                  <a:pt x="903" y="1018"/>
                  <a:pt x="926" y="1077"/>
                </a:cubicBezTo>
                <a:cubicBezTo>
                  <a:pt x="949" y="1135"/>
                  <a:pt x="982" y="1195"/>
                  <a:pt x="1025" y="1258"/>
                </a:cubicBezTo>
                <a:cubicBezTo>
                  <a:pt x="1067" y="1320"/>
                  <a:pt x="1091" y="1356"/>
                  <a:pt x="1095" y="1365"/>
                </a:cubicBezTo>
                <a:lnTo>
                  <a:pt x="1097" y="1358"/>
                </a:lnTo>
                <a:lnTo>
                  <a:pt x="1148" y="1263"/>
                </a:lnTo>
                <a:lnTo>
                  <a:pt x="1186" y="1244"/>
                </a:lnTo>
                <a:lnTo>
                  <a:pt x="1205" y="1269"/>
                </a:lnTo>
                <a:cubicBezTo>
                  <a:pt x="1204" y="1288"/>
                  <a:pt x="1203" y="1301"/>
                  <a:pt x="1202" y="1309"/>
                </a:cubicBezTo>
                <a:cubicBezTo>
                  <a:pt x="1202" y="1316"/>
                  <a:pt x="1201" y="1327"/>
                  <a:pt x="1199" y="1341"/>
                </a:cubicBezTo>
                <a:cubicBezTo>
                  <a:pt x="1198" y="1355"/>
                  <a:pt x="1195" y="1369"/>
                  <a:pt x="1190" y="1383"/>
                </a:cubicBezTo>
                <a:cubicBezTo>
                  <a:pt x="1185" y="1397"/>
                  <a:pt x="1184" y="1411"/>
                  <a:pt x="1186" y="1425"/>
                </a:cubicBezTo>
                <a:cubicBezTo>
                  <a:pt x="1188" y="1439"/>
                  <a:pt x="1186" y="1450"/>
                  <a:pt x="1180" y="1458"/>
                </a:cubicBezTo>
                <a:cubicBezTo>
                  <a:pt x="1173" y="1466"/>
                  <a:pt x="1164" y="1478"/>
                  <a:pt x="1151" y="1492"/>
                </a:cubicBezTo>
                <a:lnTo>
                  <a:pt x="1124" y="1512"/>
                </a:lnTo>
                <a:cubicBezTo>
                  <a:pt x="1102" y="1506"/>
                  <a:pt x="1085" y="1502"/>
                  <a:pt x="1075" y="1500"/>
                </a:cubicBezTo>
                <a:cubicBezTo>
                  <a:pt x="1064" y="1498"/>
                  <a:pt x="1052" y="1493"/>
                  <a:pt x="1039" y="1483"/>
                </a:cubicBezTo>
                <a:cubicBezTo>
                  <a:pt x="1026" y="1474"/>
                  <a:pt x="1005" y="1457"/>
                  <a:pt x="976" y="1433"/>
                </a:cubicBezTo>
                <a:cubicBezTo>
                  <a:pt x="965" y="1420"/>
                  <a:pt x="954" y="1407"/>
                  <a:pt x="943" y="1394"/>
                </a:cubicBezTo>
                <a:cubicBezTo>
                  <a:pt x="932" y="1382"/>
                  <a:pt x="917" y="1357"/>
                  <a:pt x="898" y="1319"/>
                </a:cubicBezTo>
                <a:cubicBezTo>
                  <a:pt x="880" y="1281"/>
                  <a:pt x="863" y="1241"/>
                  <a:pt x="849" y="1200"/>
                </a:cubicBezTo>
                <a:cubicBezTo>
                  <a:pt x="834" y="1158"/>
                  <a:pt x="822" y="1122"/>
                  <a:pt x="811" y="1090"/>
                </a:cubicBezTo>
                <a:cubicBezTo>
                  <a:pt x="801" y="1058"/>
                  <a:pt x="790" y="1025"/>
                  <a:pt x="778" y="992"/>
                </a:cubicBezTo>
                <a:cubicBezTo>
                  <a:pt x="766" y="959"/>
                  <a:pt x="756" y="912"/>
                  <a:pt x="746" y="851"/>
                </a:cubicBezTo>
                <a:cubicBezTo>
                  <a:pt x="736" y="789"/>
                  <a:pt x="728" y="751"/>
                  <a:pt x="723" y="734"/>
                </a:cubicBezTo>
                <a:cubicBezTo>
                  <a:pt x="719" y="717"/>
                  <a:pt x="714" y="697"/>
                  <a:pt x="710" y="671"/>
                </a:cubicBezTo>
                <a:cubicBezTo>
                  <a:pt x="711" y="678"/>
                  <a:pt x="710" y="683"/>
                  <a:pt x="705" y="686"/>
                </a:cubicBezTo>
                <a:cubicBezTo>
                  <a:pt x="700" y="689"/>
                  <a:pt x="691" y="693"/>
                  <a:pt x="678" y="696"/>
                </a:cubicBezTo>
                <a:cubicBezTo>
                  <a:pt x="664" y="700"/>
                  <a:pt x="625" y="715"/>
                  <a:pt x="561" y="740"/>
                </a:cubicBezTo>
                <a:lnTo>
                  <a:pt x="444" y="789"/>
                </a:lnTo>
                <a:lnTo>
                  <a:pt x="443" y="790"/>
                </a:lnTo>
                <a:lnTo>
                  <a:pt x="442" y="790"/>
                </a:lnTo>
                <a:lnTo>
                  <a:pt x="422" y="799"/>
                </a:lnTo>
                <a:cubicBezTo>
                  <a:pt x="420" y="807"/>
                  <a:pt x="418" y="814"/>
                  <a:pt x="416" y="818"/>
                </a:cubicBezTo>
                <a:lnTo>
                  <a:pt x="415" y="819"/>
                </a:lnTo>
                <a:lnTo>
                  <a:pt x="413" y="822"/>
                </a:lnTo>
                <a:cubicBezTo>
                  <a:pt x="414" y="822"/>
                  <a:pt x="414" y="821"/>
                  <a:pt x="415" y="820"/>
                </a:cubicBezTo>
                <a:lnTo>
                  <a:pt x="415" y="819"/>
                </a:lnTo>
                <a:lnTo>
                  <a:pt x="418" y="816"/>
                </a:lnTo>
                <a:lnTo>
                  <a:pt x="442" y="790"/>
                </a:lnTo>
                <a:lnTo>
                  <a:pt x="444" y="789"/>
                </a:lnTo>
                <a:lnTo>
                  <a:pt x="487" y="784"/>
                </a:lnTo>
                <a:cubicBezTo>
                  <a:pt x="497" y="782"/>
                  <a:pt x="506" y="783"/>
                  <a:pt x="516" y="788"/>
                </a:cubicBezTo>
                <a:cubicBezTo>
                  <a:pt x="526" y="792"/>
                  <a:pt x="540" y="798"/>
                  <a:pt x="558" y="804"/>
                </a:cubicBezTo>
                <a:cubicBezTo>
                  <a:pt x="564" y="811"/>
                  <a:pt x="571" y="819"/>
                  <a:pt x="578" y="827"/>
                </a:cubicBezTo>
                <a:cubicBezTo>
                  <a:pt x="585" y="835"/>
                  <a:pt x="590" y="861"/>
                  <a:pt x="591" y="906"/>
                </a:cubicBezTo>
                <a:cubicBezTo>
                  <a:pt x="592" y="951"/>
                  <a:pt x="592" y="1006"/>
                  <a:pt x="591" y="1071"/>
                </a:cubicBezTo>
                <a:cubicBezTo>
                  <a:pt x="590" y="1137"/>
                  <a:pt x="585" y="1178"/>
                  <a:pt x="576" y="1195"/>
                </a:cubicBezTo>
                <a:cubicBezTo>
                  <a:pt x="567" y="1212"/>
                  <a:pt x="560" y="1232"/>
                  <a:pt x="553" y="1254"/>
                </a:cubicBezTo>
                <a:lnTo>
                  <a:pt x="562" y="1274"/>
                </a:lnTo>
                <a:lnTo>
                  <a:pt x="605" y="1312"/>
                </a:lnTo>
                <a:lnTo>
                  <a:pt x="621" y="1356"/>
                </a:lnTo>
                <a:lnTo>
                  <a:pt x="604" y="1388"/>
                </a:lnTo>
                <a:cubicBezTo>
                  <a:pt x="585" y="1391"/>
                  <a:pt x="569" y="1392"/>
                  <a:pt x="556" y="1392"/>
                </a:cubicBezTo>
                <a:cubicBezTo>
                  <a:pt x="543" y="1392"/>
                  <a:pt x="531" y="1387"/>
                  <a:pt x="521" y="1376"/>
                </a:cubicBezTo>
                <a:cubicBezTo>
                  <a:pt x="511" y="1365"/>
                  <a:pt x="494" y="1350"/>
                  <a:pt x="470" y="1332"/>
                </a:cubicBezTo>
                <a:lnTo>
                  <a:pt x="453" y="1312"/>
                </a:lnTo>
                <a:lnTo>
                  <a:pt x="382" y="1238"/>
                </a:lnTo>
                <a:cubicBezTo>
                  <a:pt x="366" y="1277"/>
                  <a:pt x="346" y="1316"/>
                  <a:pt x="320" y="1355"/>
                </a:cubicBezTo>
                <a:cubicBezTo>
                  <a:pt x="302" y="1371"/>
                  <a:pt x="288" y="1384"/>
                  <a:pt x="278" y="1394"/>
                </a:cubicBezTo>
                <a:cubicBezTo>
                  <a:pt x="268" y="1404"/>
                  <a:pt x="255" y="1414"/>
                  <a:pt x="238" y="1425"/>
                </a:cubicBezTo>
                <a:cubicBezTo>
                  <a:pt x="222" y="1435"/>
                  <a:pt x="210" y="1441"/>
                  <a:pt x="203" y="1443"/>
                </a:cubicBezTo>
                <a:cubicBezTo>
                  <a:pt x="196" y="1445"/>
                  <a:pt x="183" y="1446"/>
                  <a:pt x="164" y="1446"/>
                </a:cubicBezTo>
                <a:lnTo>
                  <a:pt x="145" y="1413"/>
                </a:lnTo>
                <a:cubicBezTo>
                  <a:pt x="173" y="1392"/>
                  <a:pt x="198" y="1373"/>
                  <a:pt x="220" y="1354"/>
                </a:cubicBezTo>
                <a:lnTo>
                  <a:pt x="283" y="1287"/>
                </a:lnTo>
                <a:lnTo>
                  <a:pt x="250" y="1270"/>
                </a:lnTo>
                <a:cubicBezTo>
                  <a:pt x="244" y="1238"/>
                  <a:pt x="240" y="1218"/>
                  <a:pt x="238" y="1210"/>
                </a:cubicBezTo>
                <a:cubicBezTo>
                  <a:pt x="236" y="1202"/>
                  <a:pt x="235" y="1193"/>
                  <a:pt x="235" y="1184"/>
                </a:cubicBezTo>
                <a:cubicBezTo>
                  <a:pt x="235" y="1174"/>
                  <a:pt x="239" y="1142"/>
                  <a:pt x="247" y="1087"/>
                </a:cubicBezTo>
                <a:cubicBezTo>
                  <a:pt x="256" y="1032"/>
                  <a:pt x="272" y="975"/>
                  <a:pt x="295" y="916"/>
                </a:cubicBezTo>
                <a:cubicBezTo>
                  <a:pt x="319" y="857"/>
                  <a:pt x="330" y="826"/>
                  <a:pt x="328" y="821"/>
                </a:cubicBezTo>
                <a:lnTo>
                  <a:pt x="328" y="820"/>
                </a:lnTo>
                <a:lnTo>
                  <a:pt x="324" y="824"/>
                </a:lnTo>
                <a:cubicBezTo>
                  <a:pt x="322" y="826"/>
                  <a:pt x="319" y="827"/>
                  <a:pt x="315" y="827"/>
                </a:cubicBezTo>
                <a:cubicBezTo>
                  <a:pt x="308" y="828"/>
                  <a:pt x="300" y="828"/>
                  <a:pt x="292" y="826"/>
                </a:cubicBezTo>
                <a:cubicBezTo>
                  <a:pt x="285" y="824"/>
                  <a:pt x="269" y="826"/>
                  <a:pt x="245" y="832"/>
                </a:cubicBezTo>
                <a:cubicBezTo>
                  <a:pt x="221" y="838"/>
                  <a:pt x="189" y="841"/>
                  <a:pt x="149" y="840"/>
                </a:cubicBezTo>
                <a:cubicBezTo>
                  <a:pt x="108" y="839"/>
                  <a:pt x="85" y="837"/>
                  <a:pt x="78" y="836"/>
                </a:cubicBezTo>
                <a:cubicBezTo>
                  <a:pt x="71" y="834"/>
                  <a:pt x="63" y="831"/>
                  <a:pt x="53" y="826"/>
                </a:cubicBezTo>
                <a:lnTo>
                  <a:pt x="20" y="784"/>
                </a:lnTo>
                <a:lnTo>
                  <a:pt x="0" y="770"/>
                </a:lnTo>
                <a:lnTo>
                  <a:pt x="15" y="734"/>
                </a:lnTo>
                <a:cubicBezTo>
                  <a:pt x="32" y="736"/>
                  <a:pt x="44" y="737"/>
                  <a:pt x="48" y="738"/>
                </a:cubicBezTo>
                <a:cubicBezTo>
                  <a:pt x="53" y="738"/>
                  <a:pt x="60" y="738"/>
                  <a:pt x="68" y="736"/>
                </a:cubicBezTo>
                <a:cubicBezTo>
                  <a:pt x="77" y="735"/>
                  <a:pt x="86" y="738"/>
                  <a:pt x="95" y="746"/>
                </a:cubicBezTo>
                <a:cubicBezTo>
                  <a:pt x="104" y="754"/>
                  <a:pt x="118" y="759"/>
                  <a:pt x="138" y="761"/>
                </a:cubicBezTo>
                <a:cubicBezTo>
                  <a:pt x="158" y="763"/>
                  <a:pt x="179" y="762"/>
                  <a:pt x="201" y="757"/>
                </a:cubicBezTo>
                <a:cubicBezTo>
                  <a:pt x="224" y="753"/>
                  <a:pt x="243" y="752"/>
                  <a:pt x="258" y="753"/>
                </a:cubicBezTo>
                <a:cubicBezTo>
                  <a:pt x="274" y="754"/>
                  <a:pt x="288" y="752"/>
                  <a:pt x="301" y="749"/>
                </a:cubicBezTo>
                <a:cubicBezTo>
                  <a:pt x="314" y="745"/>
                  <a:pt x="333" y="740"/>
                  <a:pt x="358" y="733"/>
                </a:cubicBezTo>
                <a:lnTo>
                  <a:pt x="367" y="727"/>
                </a:lnTo>
                <a:lnTo>
                  <a:pt x="351" y="723"/>
                </a:lnTo>
                <a:lnTo>
                  <a:pt x="351" y="682"/>
                </a:lnTo>
                <a:lnTo>
                  <a:pt x="410" y="693"/>
                </a:lnTo>
                <a:lnTo>
                  <a:pt x="428" y="712"/>
                </a:lnTo>
                <a:lnTo>
                  <a:pt x="617" y="636"/>
                </a:lnTo>
                <a:cubicBezTo>
                  <a:pt x="620" y="631"/>
                  <a:pt x="627" y="622"/>
                  <a:pt x="638" y="611"/>
                </a:cubicBezTo>
                <a:cubicBezTo>
                  <a:pt x="666" y="615"/>
                  <a:pt x="686" y="617"/>
                  <a:pt x="701" y="617"/>
                </a:cubicBezTo>
                <a:cubicBezTo>
                  <a:pt x="690" y="571"/>
                  <a:pt x="683" y="537"/>
                  <a:pt x="679" y="515"/>
                </a:cubicBezTo>
                <a:cubicBezTo>
                  <a:pt x="675" y="493"/>
                  <a:pt x="670" y="473"/>
                  <a:pt x="665" y="456"/>
                </a:cubicBezTo>
                <a:cubicBezTo>
                  <a:pt x="661" y="438"/>
                  <a:pt x="653" y="410"/>
                  <a:pt x="642" y="374"/>
                </a:cubicBezTo>
                <a:cubicBezTo>
                  <a:pt x="644" y="374"/>
                  <a:pt x="643" y="373"/>
                  <a:pt x="640" y="372"/>
                </a:cubicBezTo>
                <a:cubicBezTo>
                  <a:pt x="637" y="371"/>
                  <a:pt x="629" y="374"/>
                  <a:pt x="616" y="381"/>
                </a:cubicBezTo>
                <a:cubicBezTo>
                  <a:pt x="604" y="388"/>
                  <a:pt x="591" y="394"/>
                  <a:pt x="578" y="399"/>
                </a:cubicBezTo>
                <a:cubicBezTo>
                  <a:pt x="566" y="404"/>
                  <a:pt x="556" y="406"/>
                  <a:pt x="551" y="405"/>
                </a:cubicBezTo>
                <a:cubicBezTo>
                  <a:pt x="545" y="404"/>
                  <a:pt x="537" y="406"/>
                  <a:pt x="528" y="412"/>
                </a:cubicBezTo>
                <a:cubicBezTo>
                  <a:pt x="519" y="418"/>
                  <a:pt x="497" y="423"/>
                  <a:pt x="463" y="428"/>
                </a:cubicBezTo>
                <a:cubicBezTo>
                  <a:pt x="428" y="433"/>
                  <a:pt x="398" y="436"/>
                  <a:pt x="371" y="437"/>
                </a:cubicBezTo>
                <a:cubicBezTo>
                  <a:pt x="345" y="439"/>
                  <a:pt x="321" y="434"/>
                  <a:pt x="300" y="421"/>
                </a:cubicBezTo>
                <a:cubicBezTo>
                  <a:pt x="279" y="408"/>
                  <a:pt x="256" y="394"/>
                  <a:pt x="231" y="379"/>
                </a:cubicBezTo>
                <a:lnTo>
                  <a:pt x="181" y="314"/>
                </a:lnTo>
                <a:lnTo>
                  <a:pt x="217" y="291"/>
                </a:lnTo>
                <a:lnTo>
                  <a:pt x="237" y="313"/>
                </a:lnTo>
                <a:cubicBezTo>
                  <a:pt x="255" y="314"/>
                  <a:pt x="270" y="315"/>
                  <a:pt x="282" y="316"/>
                </a:cubicBezTo>
                <a:cubicBezTo>
                  <a:pt x="295" y="316"/>
                  <a:pt x="314" y="314"/>
                  <a:pt x="341" y="309"/>
                </a:cubicBezTo>
                <a:cubicBezTo>
                  <a:pt x="367" y="304"/>
                  <a:pt x="415" y="290"/>
                  <a:pt x="483" y="267"/>
                </a:cubicBezTo>
                <a:cubicBezTo>
                  <a:pt x="552" y="244"/>
                  <a:pt x="588" y="234"/>
                  <a:pt x="594" y="235"/>
                </a:cubicBezTo>
                <a:lnTo>
                  <a:pt x="598" y="236"/>
                </a:lnTo>
                <a:lnTo>
                  <a:pt x="570" y="145"/>
                </a:lnTo>
                <a:cubicBezTo>
                  <a:pt x="563" y="113"/>
                  <a:pt x="551" y="90"/>
                  <a:pt x="535" y="76"/>
                </a:cubicBezTo>
                <a:cubicBezTo>
                  <a:pt x="520" y="62"/>
                  <a:pt x="511" y="51"/>
                  <a:pt x="509" y="43"/>
                </a:cubicBezTo>
                <a:cubicBezTo>
                  <a:pt x="507" y="35"/>
                  <a:pt x="505" y="21"/>
                  <a:pt x="504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矩形 5"/>
          <p:cNvSpPr/>
          <p:nvPr>
            <p:custDataLst>
              <p:tags r:id="rId7"/>
            </p:custDataLst>
          </p:nvPr>
        </p:nvSpPr>
        <p:spPr>
          <a:xfrm>
            <a:off x="695325" y="4934950"/>
            <a:ext cx="3168186" cy="12400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单击此处输入你的项正文内容，文字是您思想的提炼，请言简意赅的阐述观点。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6"/>
          <p:cNvSpPr/>
          <p:nvPr>
            <p:custDataLst>
              <p:tags r:id="rId8"/>
            </p:custDataLst>
          </p:nvPr>
        </p:nvSpPr>
        <p:spPr>
          <a:xfrm>
            <a:off x="695325" y="4190686"/>
            <a:ext cx="3168186" cy="6861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第一章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9"/>
          <p:cNvSpPr/>
          <p:nvPr>
            <p:custDataLst>
              <p:tags r:id="rId9"/>
            </p:custDataLst>
          </p:nvPr>
        </p:nvSpPr>
        <p:spPr>
          <a:xfrm>
            <a:off x="4511899" y="4934950"/>
            <a:ext cx="3168186" cy="12400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单击此处输入你的项正文内容，文字是您思想的提炼，请言简意赅的阐述观点。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0"/>
          <p:cNvSpPr/>
          <p:nvPr>
            <p:custDataLst>
              <p:tags r:id="rId10"/>
            </p:custDataLst>
          </p:nvPr>
        </p:nvSpPr>
        <p:spPr>
          <a:xfrm>
            <a:off x="4511899" y="4190686"/>
            <a:ext cx="3168186" cy="6861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概述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2"/>
          <p:cNvSpPr/>
          <p:nvPr>
            <p:custDataLst>
              <p:tags r:id="rId11"/>
            </p:custDataLst>
          </p:nvPr>
        </p:nvSpPr>
        <p:spPr>
          <a:xfrm>
            <a:off x="8328473" y="4934950"/>
            <a:ext cx="3168185" cy="12400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无所不在的嵌入式应用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矩形 13"/>
          <p:cNvSpPr/>
          <p:nvPr>
            <p:custDataLst>
              <p:tags r:id="rId12"/>
            </p:custDataLst>
          </p:nvPr>
        </p:nvSpPr>
        <p:spPr>
          <a:xfrm>
            <a:off x="8328473" y="4190686"/>
            <a:ext cx="3168185" cy="6861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嵌入式系统特点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D4B48A8E-ED23-44B5-A461-67DDC5F2982D}" type="slidenum">
              <a:rPr lang="en-US" altLang="zh-CN"/>
            </a:fld>
            <a:endParaRPr lang="en-US" altLang="zh-CN"/>
          </a:p>
        </p:txBody>
      </p:sp>
    </p:spTree>
    <p:custDataLst>
      <p:tags r:id="rId13"/>
    </p:custData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计算技术发展历史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892288" y="1370517"/>
            <a:ext cx="4978400" cy="4525963"/>
          </a:xfrm>
        </p:spPr>
        <p:txBody>
          <a:bodyPr/>
          <a:lstStyle/>
          <a:p>
            <a:pPr lvl="1" eaLnBrk="1" hangingPunct="1">
              <a:defRPr/>
            </a:pPr>
            <a:r>
              <a:rPr lang="zh-CN" altLang="en-US" dirty="0"/>
              <a:t>弹道和火力表计算对于提高打击命中率非常重要；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一张正轨火力表有</a:t>
            </a:r>
            <a:r>
              <a:rPr lang="en-US" altLang="zh-CN" dirty="0"/>
              <a:t>3000</a:t>
            </a:r>
            <a:r>
              <a:rPr lang="zh-CN" altLang="en-US" dirty="0"/>
              <a:t>多个参数，对于</a:t>
            </a:r>
            <a:r>
              <a:rPr lang="en-US" altLang="zh-CN" dirty="0"/>
              <a:t>60</a:t>
            </a:r>
            <a:r>
              <a:rPr lang="zh-CN" altLang="en-US" dirty="0"/>
              <a:t>秒射程的弹道时间，一个人需要计算</a:t>
            </a:r>
            <a:r>
              <a:rPr lang="en-US" altLang="zh-CN" dirty="0"/>
              <a:t>20</a:t>
            </a:r>
            <a:r>
              <a:rPr lang="zh-CN" altLang="en-US" dirty="0"/>
              <a:t>个小时；采用微分分析仪需要</a:t>
            </a:r>
            <a:r>
              <a:rPr lang="en-US" altLang="zh-CN" dirty="0"/>
              <a:t>20</a:t>
            </a:r>
            <a:r>
              <a:rPr lang="zh-CN" altLang="en-US" dirty="0"/>
              <a:t>多分钟；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数字计算技术</a:t>
            </a:r>
            <a:endParaRPr lang="en-US" altLang="zh-CN" dirty="0"/>
          </a:p>
          <a:p>
            <a:pPr lvl="1" eaLnBrk="1" hangingPunct="1">
              <a:defRPr/>
            </a:pPr>
            <a:r>
              <a:rPr lang="en-US" altLang="zh-CN" dirty="0"/>
              <a:t>1946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日，</a:t>
            </a:r>
            <a:r>
              <a:rPr lang="en-US" altLang="zh-CN" dirty="0"/>
              <a:t>ENIAC</a:t>
            </a:r>
            <a:r>
              <a:rPr lang="zh-CN" altLang="en-US" dirty="0"/>
              <a:t>研制成功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计算时间降至</a:t>
            </a:r>
            <a:r>
              <a:rPr lang="en-US" altLang="zh-CN" dirty="0"/>
              <a:t>30</a:t>
            </a:r>
            <a:r>
              <a:rPr lang="zh-CN" altLang="en-US" dirty="0"/>
              <a:t>秒。</a:t>
            </a:r>
            <a:endParaRPr lang="zh-CN" altLang="en-US" dirty="0"/>
          </a:p>
        </p:txBody>
      </p:sp>
      <p:grpSp>
        <p:nvGrpSpPr>
          <p:cNvPr id="28676" name="组合 3"/>
          <p:cNvGrpSpPr/>
          <p:nvPr/>
        </p:nvGrpSpPr>
        <p:grpSpPr bwMode="auto">
          <a:xfrm>
            <a:off x="6858001" y="2178051"/>
            <a:ext cx="3851275" cy="3554413"/>
            <a:chOff x="3173404" y="1454340"/>
            <a:chExt cx="5986326" cy="5067110"/>
          </a:xfrm>
        </p:grpSpPr>
        <p:grpSp>
          <p:nvGrpSpPr>
            <p:cNvPr id="28683" name="组合 6"/>
            <p:cNvGrpSpPr/>
            <p:nvPr/>
          </p:nvGrpSpPr>
          <p:grpSpPr bwMode="auto">
            <a:xfrm>
              <a:off x="3198813" y="4076700"/>
              <a:ext cx="5945187" cy="2444750"/>
              <a:chOff x="2857765" y="4200525"/>
              <a:chExt cx="6268302" cy="2606108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6080475" y="4201153"/>
                <a:ext cx="3046567" cy="259100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856991" y="4215628"/>
                <a:ext cx="3163644" cy="259100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08516" y="1454340"/>
              <a:ext cx="2951214" cy="25708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8685" name="Picture 12" descr="http://junshi.xiansheng.com/uploadfile/2010/1003/20101003111812934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52" b="15459"/>
            <a:stretch>
              <a:fillRect/>
            </a:stretch>
          </p:blipFill>
          <p:spPr bwMode="auto">
            <a:xfrm>
              <a:off x="3173404" y="1526355"/>
              <a:ext cx="3024336" cy="2448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12"/>
          <p:cNvGrpSpPr/>
          <p:nvPr/>
        </p:nvGrpSpPr>
        <p:grpSpPr bwMode="auto">
          <a:xfrm>
            <a:off x="1555750" y="2155826"/>
            <a:ext cx="9144000" cy="3743325"/>
            <a:chOff x="210489" y="2848883"/>
            <a:chExt cx="8933511" cy="3492453"/>
          </a:xfrm>
        </p:grpSpPr>
        <p:pic>
          <p:nvPicPr>
            <p:cNvPr id="28681" name="Picture 5" descr="http://a1.att.hudong.com/10/83/01300000345731123462836958216_s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848883"/>
              <a:ext cx="4572000" cy="3489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2" name="Picture 7" descr="http://img.vlongbiz.com/news/h012/h78/img20100201135839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1" r="8873"/>
            <a:stretch>
              <a:fillRect/>
            </a:stretch>
          </p:blipFill>
          <p:spPr bwMode="auto">
            <a:xfrm>
              <a:off x="210489" y="2852936"/>
              <a:ext cx="4361511" cy="348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dirty="0"/>
              <a:t>基本特点</a:t>
            </a:r>
            <a:endParaRPr lang="en-US" altLang="zh-CN" sz="2400" dirty="0"/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0" dirty="0"/>
              <a:t>将先进的计算机技术、半导体技术、电子技术等和各个行业的具体应用相结合的产物。</a:t>
            </a:r>
            <a:endParaRPr lang="zh-CN" altLang="en-US" sz="2000" b="0" dirty="0"/>
          </a:p>
          <a:p>
            <a:pPr lvl="2" eaLnBrk="1" hangingPunct="1">
              <a:lnSpc>
                <a:spcPct val="10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800" b="0" dirty="0"/>
              <a:t>技术密集，但不易形成技术垄断； </a:t>
            </a:r>
            <a:endParaRPr lang="zh-CN" altLang="en-US" sz="1800" b="0" dirty="0"/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0" dirty="0"/>
              <a:t>嵌入式系统的硬件和软件都必须高效率设计，量体裁衣、去除冗余，力争实现更高的性能。</a:t>
            </a:r>
            <a:endParaRPr lang="zh-CN" altLang="en-US" sz="2000" b="0" dirty="0"/>
          </a:p>
          <a:p>
            <a:pPr lvl="1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2000" b="0" dirty="0"/>
              <a:t>嵌入式软件是实现嵌入式系统功能的关键</a:t>
            </a:r>
            <a:endParaRPr lang="zh-CN" altLang="en-US" sz="2000" b="0" dirty="0"/>
          </a:p>
          <a:p>
            <a:pPr lvl="2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800" b="0" dirty="0"/>
              <a:t>软件固化或存放在电子盘、</a:t>
            </a:r>
            <a:r>
              <a:rPr lang="en-US" altLang="zh-CN" sz="1800" b="0" dirty="0"/>
              <a:t>CF</a:t>
            </a:r>
            <a:r>
              <a:rPr lang="zh-CN" altLang="en-US" sz="1800" b="0" dirty="0"/>
              <a:t>卡等电子设备上；</a:t>
            </a:r>
            <a:endParaRPr lang="zh-CN" altLang="en-US" sz="1800" b="0" dirty="0"/>
          </a:p>
          <a:p>
            <a:pPr lvl="2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800" b="0" dirty="0"/>
              <a:t>高质量、高可靠的软件代码；</a:t>
            </a:r>
            <a:endParaRPr lang="zh-CN" altLang="en-US" sz="1800" b="0" dirty="0"/>
          </a:p>
          <a:p>
            <a:pPr lvl="2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1800" b="0" dirty="0"/>
              <a:t>部分应用需要具有实时处理能力；</a:t>
            </a:r>
            <a:endParaRPr lang="zh-CN" altLang="en-US" sz="1800" b="0" dirty="0"/>
          </a:p>
          <a:p>
            <a:pPr lvl="1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2000" b="0" dirty="0"/>
              <a:t>嵌入式系统和具体应用有机地结合在一起，其升级换代和具体产品同步进行，因此嵌入式系统产品一旦进入市场，具有较长的生命周期；</a:t>
            </a:r>
            <a:endParaRPr lang="zh-CN" altLang="en-US" sz="2000" b="0" dirty="0"/>
          </a:p>
          <a:p>
            <a:pPr lvl="1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2000" b="0" dirty="0"/>
              <a:t>嵌入式系统本身不具备自开发能力，其开发需要特定的开发工具和环境。</a:t>
            </a:r>
            <a:endParaRPr lang="zh-CN" altLang="en-US" sz="2000" b="0" dirty="0"/>
          </a:p>
          <a:p>
            <a:pPr lvl="1" eaLnBrk="1" hangingPunct="1">
              <a:defRPr/>
            </a:pPr>
            <a:endParaRPr lang="en-US" altLang="zh-CN" dirty="0">
              <a:effectLst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1.3  </a:t>
            </a:r>
            <a:r>
              <a:rPr lang="zh-CN" altLang="en-US" dirty="0">
                <a:solidFill>
                  <a:schemeClr val="tx1"/>
                </a:solidFill>
              </a:rPr>
              <a:t>嵌入式系统特点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共性特征</a:t>
            </a:r>
            <a:endParaRPr lang="en-US" altLang="zh-CN" dirty="0">
              <a:effectLst/>
            </a:endParaRPr>
          </a:p>
          <a:p>
            <a:pPr lvl="1"/>
            <a:r>
              <a:rPr lang="zh-CN" altLang="en-US" dirty="0">
                <a:effectLst/>
              </a:rPr>
              <a:t>专用性强</a:t>
            </a:r>
            <a:endParaRPr lang="en-US" altLang="zh-CN" dirty="0">
              <a:effectLst/>
            </a:endParaRPr>
          </a:p>
          <a:p>
            <a:pPr lvl="1"/>
            <a:r>
              <a:rPr lang="zh-CN" altLang="en-US" dirty="0">
                <a:effectLst/>
              </a:rPr>
              <a:t>资源定制化</a:t>
            </a:r>
            <a:endParaRPr lang="en-US" altLang="zh-CN" dirty="0">
              <a:effectLst/>
            </a:endParaRPr>
          </a:p>
          <a:p>
            <a:pPr lvl="1"/>
            <a:r>
              <a:rPr lang="zh-CN" altLang="en-US" dirty="0">
                <a:effectLst/>
              </a:rPr>
              <a:t>非功能属性约束多</a:t>
            </a:r>
            <a:endParaRPr lang="en-US" altLang="zh-CN" dirty="0">
              <a:effectLst/>
            </a:endParaRPr>
          </a:p>
          <a:p>
            <a:pPr lvl="1"/>
            <a:r>
              <a:rPr lang="zh-CN" altLang="en-US" dirty="0">
                <a:effectLst/>
              </a:rPr>
              <a:t>资源相对受限</a:t>
            </a:r>
            <a:endParaRPr lang="en-US" altLang="zh-CN" dirty="0">
              <a:effectLst/>
            </a:endParaRPr>
          </a:p>
          <a:p>
            <a:pPr lvl="1"/>
            <a:r>
              <a:rPr lang="zh-CN" altLang="en-US" dirty="0">
                <a:effectLst/>
              </a:rPr>
              <a:t>一体化设计</a:t>
            </a:r>
            <a:endParaRPr lang="en-US" altLang="zh-CN" dirty="0">
              <a:effectLst/>
            </a:endParaRPr>
          </a:p>
          <a:p>
            <a:pPr lvl="1"/>
            <a:r>
              <a:rPr lang="zh-CN" altLang="zh-CN" dirty="0">
                <a:effectLst/>
              </a:rPr>
              <a:t>技术途径丰富</a:t>
            </a:r>
            <a:endParaRPr lang="en-US" altLang="zh-CN" dirty="0">
              <a:effectLst/>
            </a:endParaRPr>
          </a:p>
          <a:p>
            <a:pPr lvl="1"/>
            <a:r>
              <a:rPr lang="zh-CN" altLang="zh-CN" dirty="0">
                <a:effectLst/>
              </a:rPr>
              <a:t>知识与技术密集</a:t>
            </a:r>
            <a:endParaRPr lang="en-US" altLang="zh-CN" dirty="0">
              <a:effectLst/>
            </a:endParaRPr>
          </a:p>
          <a:p>
            <a:pPr lvl="1"/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1.3  </a:t>
            </a:r>
            <a:r>
              <a:rPr lang="zh-CN" altLang="en-US" dirty="0">
                <a:solidFill>
                  <a:schemeClr val="tx1"/>
                </a:solidFill>
              </a:rPr>
              <a:t>嵌入式系统特点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嵌入式系统随处可见，日常生活正在自动化、信息化、智能化；</a:t>
            </a: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  <a:p>
            <a:pPr lvl="1" eaLnBrk="1" hangingPunct="1">
              <a:defRPr/>
            </a:pPr>
            <a:endParaRPr lang="en-US" altLang="zh-CN" dirty="0"/>
          </a:p>
        </p:txBody>
      </p:sp>
      <p:sp>
        <p:nvSpPr>
          <p:cNvPr id="106501" name="AutoShape 7"/>
          <p:cNvSpPr>
            <a:spLocks noChangeArrowheads="1"/>
          </p:cNvSpPr>
          <p:nvPr/>
        </p:nvSpPr>
        <p:spPr bwMode="auto">
          <a:xfrm>
            <a:off x="2286000" y="1981200"/>
            <a:ext cx="7924800" cy="4348163"/>
          </a:xfrm>
          <a:prstGeom prst="roundRect">
            <a:avLst>
              <a:gd name="adj" fmla="val 4931"/>
            </a:avLst>
          </a:prstGeom>
          <a:solidFill>
            <a:schemeClr val="bg1"/>
          </a:solidFill>
          <a:ln w="9525">
            <a:solidFill>
              <a:srgbClr val="339966"/>
            </a:solidFill>
            <a:round/>
          </a:ln>
        </p:spPr>
        <p:txBody>
          <a:bodyPr wrap="none" anchor="ctr"/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</a:endParaRPr>
          </a:p>
        </p:txBody>
      </p:sp>
      <p:pic>
        <p:nvPicPr>
          <p:cNvPr id="106502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090737"/>
            <a:ext cx="3146425" cy="26717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4" name="Picture 11" descr="D:\轻型平台\中华网--新闻中心--美军在阿富汗首次将机器人应用于反恐战(组图).files\323936105.jpg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7"/>
          <a:stretch>
            <a:fillRect/>
          </a:stretch>
        </p:blipFill>
        <p:spPr bwMode="auto">
          <a:xfrm>
            <a:off x="2438401" y="3505199"/>
            <a:ext cx="22891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5" name="Picture 10" descr="toyrob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t="6886" r="11461"/>
          <a:stretch>
            <a:fillRect/>
          </a:stretch>
        </p:blipFill>
        <p:spPr bwMode="auto">
          <a:xfrm>
            <a:off x="2438400" y="2057399"/>
            <a:ext cx="227965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12" descr="cup_color_1.jpg (19575 bytes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6" y="4762500"/>
            <a:ext cx="1071563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6507" name="Group 13"/>
          <p:cNvGrpSpPr/>
          <p:nvPr/>
        </p:nvGrpSpPr>
        <p:grpSpPr bwMode="auto">
          <a:xfrm>
            <a:off x="6284679" y="4872258"/>
            <a:ext cx="1611547" cy="1538906"/>
            <a:chOff x="108" y="1081"/>
            <a:chExt cx="2052" cy="1856"/>
          </a:xfrm>
        </p:grpSpPr>
        <p:graphicFrame>
          <p:nvGraphicFramePr>
            <p:cNvPr id="106512" name="Object 14"/>
            <p:cNvGraphicFramePr>
              <a:graphicFrameLocks noChangeAspect="1"/>
            </p:cNvGraphicFramePr>
            <p:nvPr/>
          </p:nvGraphicFramePr>
          <p:xfrm>
            <a:off x="108" y="1081"/>
            <a:ext cx="2016" cy="1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22" name="Clip" r:id="rId6" imgW="6118225" imgH="5173345" progId="MS_ClipArt_Gallery.2">
                    <p:embed/>
                  </p:oleObj>
                </mc:Choice>
                <mc:Fallback>
                  <p:oleObj name="Clip" r:id="rId6" imgW="6118225" imgH="5173345" progId="MS_ClipArt_Gallery.2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" y="1081"/>
                          <a:ext cx="2016" cy="17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3" name="Object 15"/>
            <p:cNvGraphicFramePr>
              <a:graphicFrameLocks noChangeAspect="1"/>
            </p:cNvGraphicFramePr>
            <p:nvPr/>
          </p:nvGraphicFramePr>
          <p:xfrm>
            <a:off x="1392" y="1632"/>
            <a:ext cx="240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23" name="Clip" r:id="rId8" imgW="4311650" imgH="3597275" progId="MS_ClipArt_Gallery.2">
                    <p:embed/>
                  </p:oleObj>
                </mc:Choice>
                <mc:Fallback>
                  <p:oleObj name="Clip" r:id="rId8" imgW="4311650" imgH="3597275" progId="MS_ClipArt_Gallery.2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632"/>
                          <a:ext cx="240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4" name="Object 16"/>
            <p:cNvGraphicFramePr>
              <a:graphicFrameLocks noChangeAspect="1"/>
            </p:cNvGraphicFramePr>
            <p:nvPr/>
          </p:nvGraphicFramePr>
          <p:xfrm>
            <a:off x="1056" y="2776"/>
            <a:ext cx="192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24" name="Clip" r:id="rId10" imgW="4311650" imgH="3597275" progId="MS_ClipArt_Gallery.2">
                    <p:embed/>
                  </p:oleObj>
                </mc:Choice>
                <mc:Fallback>
                  <p:oleObj name="Clip" r:id="rId10" imgW="4311650" imgH="3597275" progId="MS_ClipArt_Gallery.2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776"/>
                          <a:ext cx="192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5" name="Object 17"/>
            <p:cNvGraphicFramePr>
              <a:graphicFrameLocks noChangeAspect="1"/>
            </p:cNvGraphicFramePr>
            <p:nvPr/>
          </p:nvGraphicFramePr>
          <p:xfrm>
            <a:off x="1968" y="2400"/>
            <a:ext cx="192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25" name="Clip" r:id="rId11" imgW="4311650" imgH="3597275" progId="MS_ClipArt_Gallery.2">
                    <p:embed/>
                  </p:oleObj>
                </mc:Choice>
                <mc:Fallback>
                  <p:oleObj name="Clip" r:id="rId11" imgW="4311650" imgH="3597275" progId="MS_ClipArt_Gallery.2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400"/>
                          <a:ext cx="192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6" name="Object 18"/>
            <p:cNvGraphicFramePr>
              <a:graphicFrameLocks noChangeAspect="1"/>
            </p:cNvGraphicFramePr>
            <p:nvPr/>
          </p:nvGraphicFramePr>
          <p:xfrm>
            <a:off x="912" y="1632"/>
            <a:ext cx="240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26" name="Clip" r:id="rId12" imgW="4311650" imgH="3597275" progId="MS_ClipArt_Gallery.2">
                    <p:embed/>
                  </p:oleObj>
                </mc:Choice>
                <mc:Fallback>
                  <p:oleObj name="Clip" r:id="rId12" imgW="4311650" imgH="3597275" progId="MS_ClipArt_Gallery.2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632"/>
                          <a:ext cx="240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7" name="Object 19"/>
            <p:cNvGraphicFramePr>
              <a:graphicFrameLocks noChangeAspect="1"/>
            </p:cNvGraphicFramePr>
            <p:nvPr/>
          </p:nvGraphicFramePr>
          <p:xfrm>
            <a:off x="1584" y="1344"/>
            <a:ext cx="240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27" name="Clip" r:id="rId13" imgW="4311650" imgH="3597275" progId="MS_ClipArt_Gallery.2">
                    <p:embed/>
                  </p:oleObj>
                </mc:Choice>
                <mc:Fallback>
                  <p:oleObj name="Clip" r:id="rId13" imgW="4311650" imgH="3597275" progId="MS_ClipArt_Gallery.2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344"/>
                          <a:ext cx="240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6508" name="Picture 19" descr="http://images.takungpao.com/2014/1107/20141107044444528.jpg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14" y="3600450"/>
            <a:ext cx="119697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9" name="Picture 27" descr="http://img1.cache.netease.com/catchpic/0/05/0557C0D60CF3A4D14F859468188E911C.jp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5" r="16605"/>
          <a:stretch>
            <a:fillRect/>
          </a:stretch>
        </p:blipFill>
        <p:spPr bwMode="auto">
          <a:xfrm>
            <a:off x="9182101" y="3381374"/>
            <a:ext cx="1033463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10" name="Picture 29" descr="http://pic.baike.soso.com/p/20131230/20131230225031-783890061.jpg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10240" r="2010" b="8714"/>
          <a:stretch>
            <a:fillRect/>
          </a:stretch>
        </p:blipFill>
        <p:spPr bwMode="auto">
          <a:xfrm>
            <a:off x="8428038" y="2324100"/>
            <a:ext cx="1408112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11" name="Picture 31" descr="http://img1.gtimg.com/hb/pics/hv1/27/80/1611/104775702.jpg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7" t="20740" r="20084"/>
          <a:stretch>
            <a:fillRect/>
          </a:stretch>
        </p:blipFill>
        <p:spPr bwMode="auto">
          <a:xfrm>
            <a:off x="8162925" y="4545013"/>
            <a:ext cx="2133600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1.3  </a:t>
            </a:r>
            <a:r>
              <a:rPr lang="zh-CN" altLang="en-US" dirty="0">
                <a:solidFill>
                  <a:schemeClr val="tx1"/>
                </a:solidFill>
              </a:rPr>
              <a:t>领域特征与应用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Palm Tungsten T2 32MB, Multilingual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9"/>
          <a:stretch>
            <a:fillRect/>
          </a:stretch>
        </p:blipFill>
        <p:spPr bwMode="auto">
          <a:xfrm>
            <a:off x="1752600" y="200025"/>
            <a:ext cx="1327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5" name="Picture 6" descr="xinsrc_02030103133983416257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00025"/>
            <a:ext cx="2827338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8" descr="xinsrc_01030103133913121636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4724400"/>
            <a:ext cx="290195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9" descr="onst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2" t="25397" r="11926" b="11111"/>
          <a:stretch>
            <a:fillRect/>
          </a:stretch>
        </p:blipFill>
        <p:spPr bwMode="auto">
          <a:xfrm>
            <a:off x="1752600" y="4703763"/>
            <a:ext cx="262255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10" descr="jpg0000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507" y="1749973"/>
            <a:ext cx="2659062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9" name="Picture 11" descr="3630_1000l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60351"/>
            <a:ext cx="233362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0" name="Picture 12" descr="2003022805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6E8DB"/>
              </a:clrFrom>
              <a:clrTo>
                <a:srgbClr val="E6E8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620713"/>
            <a:ext cx="194310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1" name="Picture 13" descr="pdp4201_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09801"/>
            <a:ext cx="29718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2" name="Picture 14" descr="ck1_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18051"/>
            <a:ext cx="2960688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839" y="1833563"/>
            <a:ext cx="5181600" cy="3398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200" dirty="0">
                <a:solidFill>
                  <a:schemeClr val="tx1"/>
                </a:solidFill>
                <a:effectLst/>
              </a:rPr>
              <a:t>1.4 </a:t>
            </a:r>
            <a:r>
              <a:rPr lang="zh-CN" altLang="en-US" sz="3200" dirty="0">
                <a:solidFill>
                  <a:schemeClr val="tx1"/>
                </a:solidFill>
                <a:effectLst/>
              </a:rPr>
              <a:t>发展趋势</a:t>
            </a:r>
            <a:endParaRPr lang="zh-CN" altLang="en-US" sz="3200" dirty="0">
              <a:solidFill>
                <a:schemeClr val="tx1"/>
              </a:solidFill>
              <a:effectLst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硬件</a:t>
            </a:r>
            <a:endParaRPr lang="zh-CN" altLang="en-US" dirty="0"/>
          </a:p>
          <a:p>
            <a:pPr lvl="1"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单片机</a:t>
            </a:r>
            <a:endParaRPr lang="zh-CN" altLang="en-US" dirty="0">
              <a:solidFill>
                <a:schemeClr val="tx1"/>
              </a:solidFill>
            </a:endParaRPr>
          </a:p>
          <a:p>
            <a:pPr lvl="1"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高性能微处理器</a:t>
            </a:r>
            <a:endParaRPr lang="zh-CN" altLang="en-US" dirty="0">
              <a:solidFill>
                <a:schemeClr val="tx1"/>
              </a:solidFill>
            </a:endParaRPr>
          </a:p>
          <a:p>
            <a:pPr lvl="1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DSP</a:t>
            </a:r>
            <a:endParaRPr lang="zh-CN" altLang="en-US" dirty="0">
              <a:solidFill>
                <a:schemeClr val="tx1"/>
              </a:solidFill>
            </a:endParaRPr>
          </a:p>
          <a:p>
            <a:pPr lvl="1"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片上系统</a:t>
            </a:r>
            <a:r>
              <a:rPr lang="en-US" altLang="zh-CN" dirty="0">
                <a:solidFill>
                  <a:schemeClr val="tx1"/>
                </a:solidFill>
              </a:rPr>
              <a:t>SOC</a:t>
            </a:r>
            <a:endParaRPr lang="en-US" altLang="zh-CN" dirty="0">
              <a:solidFill>
                <a:schemeClr val="tx1"/>
              </a:solidFill>
            </a:endParaRPr>
          </a:p>
          <a:p>
            <a:pPr lvl="1"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多核、众核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zh-CN" altLang="en-US" dirty="0"/>
              <a:t>软件</a:t>
            </a:r>
            <a:endParaRPr lang="zh-CN" altLang="en-US" dirty="0"/>
          </a:p>
          <a:p>
            <a:pPr lvl="1"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采用</a:t>
            </a:r>
            <a:r>
              <a:rPr lang="en-US" altLang="zh-CN" dirty="0">
                <a:solidFill>
                  <a:schemeClr val="tx1"/>
                </a:solidFill>
              </a:rPr>
              <a:t>EOS</a:t>
            </a:r>
            <a:endParaRPr lang="en-US" altLang="zh-CN" dirty="0">
              <a:solidFill>
                <a:schemeClr val="tx1"/>
              </a:solidFill>
            </a:endParaRPr>
          </a:p>
          <a:p>
            <a:pPr lvl="1"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软件规模日益庞大，功能丰富，要求严格。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037" name="AutoShape 5"/>
          <p:cNvSpPr>
            <a:spLocks noChangeArrowheads="1"/>
          </p:cNvSpPr>
          <p:nvPr/>
        </p:nvSpPr>
        <p:spPr bwMode="auto">
          <a:xfrm>
            <a:off x="6248400" y="1371600"/>
            <a:ext cx="3886200" cy="3200400"/>
          </a:xfrm>
          <a:prstGeom prst="roundRect">
            <a:avLst>
              <a:gd name="adj" fmla="val 7615"/>
            </a:avLst>
          </a:prstGeom>
          <a:solidFill>
            <a:schemeClr val="bg1"/>
          </a:solidFill>
          <a:ln w="9525">
            <a:solidFill>
              <a:srgbClr val="3366FF"/>
            </a:solidFill>
            <a:rou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kumimoji="1"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系统发展</a:t>
            </a:r>
            <a:endParaRPr kumimoji="1"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kumimoji="1" lang="zh-CN" altLang="en-US" sz="16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开发平台完备化</a:t>
            </a:r>
            <a:endParaRPr kumimoji="1" lang="zh-CN" altLang="en-US" sz="2400" b="1" dirty="0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系统的网络化</a:t>
            </a:r>
            <a:endParaRPr kumimoji="1" lang="zh-CN" altLang="en-US" sz="2400" b="1" dirty="0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性能提高</a:t>
            </a:r>
            <a:endParaRPr kumimoji="1" lang="zh-CN" altLang="en-US" sz="2400" b="1" dirty="0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友好的人机界面</a:t>
            </a:r>
            <a:endParaRPr kumimoji="1" lang="zh-CN" altLang="en-US" sz="2400" b="1" dirty="0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基本无法垄断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200" dirty="0">
                <a:solidFill>
                  <a:schemeClr val="tx1"/>
                </a:solidFill>
                <a:effectLst/>
              </a:rPr>
              <a:t>1.4 </a:t>
            </a:r>
            <a:r>
              <a:rPr lang="zh-CN" altLang="en-US" sz="3200" dirty="0">
                <a:solidFill>
                  <a:schemeClr val="tx1"/>
                </a:solidFill>
                <a:effectLst/>
              </a:rPr>
              <a:t>发展趋势</a:t>
            </a:r>
            <a:endParaRPr lang="zh-CN" altLang="zh-CN" sz="3200" dirty="0">
              <a:solidFill>
                <a:schemeClr val="tx1"/>
              </a:solidFill>
              <a:effectLst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0" y="1295401"/>
            <a:ext cx="10972800" cy="4602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0" dirty="0"/>
              <a:t>后</a:t>
            </a:r>
            <a:r>
              <a:rPr lang="en-US" altLang="zh-CN" sz="2400" b="0" dirty="0"/>
              <a:t>PC</a:t>
            </a:r>
            <a:r>
              <a:rPr lang="zh-CN" altLang="en-US" sz="2400" b="0" dirty="0"/>
              <a:t>时代的到来，计算机技术、信息技术和网络技术的进一步融合，使得客户终端设备向智能化、数字化、轻巧便利、易于控制等方向发展。</a:t>
            </a:r>
            <a:endParaRPr lang="zh-CN" altLang="en-US" sz="2400" b="0" dirty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0" dirty="0"/>
              <a:t>嵌入式技术以其灵活、高效和高性价比的解决方案在各种客户终端设备中得到广泛应用。伴随信息技术与网络技术的高速发展，嵌入式技术已被广泛地应用于科学研究、工程设计、军事技术等方方面面，成为后</a:t>
            </a:r>
            <a:r>
              <a:rPr lang="en-US" altLang="zh-CN" sz="2400" b="0" dirty="0"/>
              <a:t>PC</a:t>
            </a:r>
            <a:r>
              <a:rPr lang="zh-CN" altLang="en-US" sz="2400" b="0" dirty="0"/>
              <a:t>时代</a:t>
            </a:r>
            <a:r>
              <a:rPr lang="en-US" altLang="zh-CN" sz="2400" b="0" dirty="0"/>
              <a:t>IT</a:t>
            </a:r>
            <a:r>
              <a:rPr lang="zh-CN" altLang="en-US" sz="2400" b="0" dirty="0"/>
              <a:t>领域发展的主力军。</a:t>
            </a:r>
            <a:endParaRPr lang="zh-CN" altLang="en-US" sz="2400" b="0" dirty="0"/>
          </a:p>
          <a:p>
            <a:pPr eaLnBrk="1" hangingPunct="1">
              <a:lnSpc>
                <a:spcPct val="90000"/>
              </a:lnSpc>
              <a:defRPr/>
            </a:pPr>
            <a:endParaRPr lang="zh-CN" altLang="en-US" sz="2400" dirty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/>
              <a:t>嵌入式计算</a:t>
            </a:r>
            <a:r>
              <a:rPr lang="zh-CN" altLang="en-US" sz="2400" dirty="0">
                <a:solidFill>
                  <a:srgbClr val="CC0000"/>
                </a:solidFill>
                <a:sym typeface="Wingdings" panose="05000000000000000000" pitchFamily="2" charset="2"/>
              </a:rPr>
              <a:t></a:t>
            </a:r>
            <a:r>
              <a:rPr lang="zh-CN" altLang="en-US" sz="2400" dirty="0">
                <a:sym typeface="Wingdings" panose="05000000000000000000" pitchFamily="2" charset="2"/>
              </a:rPr>
              <a:t>网络化嵌入式计算</a:t>
            </a:r>
            <a:r>
              <a:rPr lang="zh-CN" altLang="en-US" sz="2400" dirty="0">
                <a:solidFill>
                  <a:srgbClr val="CC0000"/>
                </a:solidFill>
                <a:sym typeface="Wingdings" panose="05000000000000000000" pitchFamily="2" charset="2"/>
              </a:rPr>
              <a:t></a:t>
            </a:r>
            <a:r>
              <a:rPr lang="zh-CN" altLang="en-US" sz="2400" dirty="0">
                <a:sym typeface="Wingdings" panose="05000000000000000000" pitchFamily="2" charset="2"/>
              </a:rPr>
              <a:t>智能化嵌入式计算，</a:t>
            </a:r>
            <a:r>
              <a:rPr lang="zh-CN" altLang="en-US" sz="2400" dirty="0"/>
              <a:t>无所不在的计算</a:t>
            </a:r>
            <a:r>
              <a:rPr lang="en-US" altLang="zh-CN" sz="2400" dirty="0"/>
              <a:t>…</a:t>
            </a:r>
            <a:endParaRPr lang="en-US" altLang="zh-CN" sz="2400" dirty="0"/>
          </a:p>
          <a:p>
            <a:pPr defTabSz="0" eaLnBrk="1" hangingPunct="1">
              <a:tabLst>
                <a:tab pos="1206500" algn="l"/>
              </a:tabLst>
              <a:defRPr/>
            </a:pPr>
            <a:r>
              <a:rPr lang="zh-CN" altLang="en-US" sz="2400" b="0" dirty="0">
                <a:sym typeface="Microsoft YaHei" panose="020B0503020204020204" charset="-122"/>
              </a:rPr>
              <a:t>物联网（</a:t>
            </a:r>
            <a:r>
              <a:rPr lang="en-US" altLang="zh-CN" sz="2400" b="0" dirty="0">
                <a:sym typeface="Microsoft YaHei" panose="020B0503020204020204" charset="-122"/>
              </a:rPr>
              <a:t>IoT</a:t>
            </a:r>
            <a:r>
              <a:rPr lang="zh-CN" altLang="en-US" sz="2400" b="0" dirty="0">
                <a:sym typeface="Microsoft YaHei" panose="020B0503020204020204" charset="-122"/>
              </a:rPr>
              <a:t>，</a:t>
            </a:r>
            <a:r>
              <a:rPr lang="en-US" altLang="zh-CN" sz="2400" b="0" dirty="0">
                <a:sym typeface="Microsoft YaHei" panose="020B0503020204020204" charset="-122"/>
              </a:rPr>
              <a:t>Internet of Things)</a:t>
            </a:r>
            <a:endParaRPr lang="en-US" altLang="zh-CN" sz="2400" b="0" dirty="0">
              <a:sym typeface="Microsoft YaHei" panose="020B0503020204020204" charset="-122"/>
            </a:endParaRPr>
          </a:p>
          <a:p>
            <a:pPr lvl="2" defTabSz="0" eaLnBrk="1" hangingPunct="1">
              <a:buClr>
                <a:srgbClr val="00FF00"/>
              </a:buClr>
              <a:defRPr/>
            </a:pPr>
            <a:r>
              <a:rPr lang="zh-CN" altLang="en-US" b="0" dirty="0">
                <a:solidFill>
                  <a:srgbClr val="000099"/>
                </a:solidFill>
                <a:sym typeface="Microsoft YaHei" panose="020B0503020204020204" charset="-122"/>
              </a:rPr>
              <a:t>嵌入式技术、传感器技术、</a:t>
            </a:r>
            <a:r>
              <a:rPr lang="en-US" altLang="zh-CN" b="0" dirty="0">
                <a:solidFill>
                  <a:srgbClr val="000099"/>
                </a:solidFill>
                <a:sym typeface="Microsoft YaHei" panose="020B0503020204020204" charset="-122"/>
              </a:rPr>
              <a:t>RFID</a:t>
            </a:r>
            <a:r>
              <a:rPr lang="zh-CN" altLang="en-US" b="0" dirty="0">
                <a:solidFill>
                  <a:srgbClr val="000099"/>
                </a:solidFill>
                <a:sym typeface="Microsoft YaHei" panose="020B0503020204020204" charset="-122"/>
              </a:rPr>
              <a:t>技术</a:t>
            </a:r>
            <a:endParaRPr lang="zh-CN" altLang="en-US" b="0" dirty="0">
              <a:solidFill>
                <a:srgbClr val="000099"/>
              </a:solidFill>
              <a:sym typeface="Microsoft YaHei" panose="020B0503020204020204" charset="-122"/>
            </a:endParaRPr>
          </a:p>
          <a:p>
            <a:pPr defTabSz="0" eaLnBrk="1" hangingPunct="1">
              <a:tabLst>
                <a:tab pos="1206500" algn="l"/>
              </a:tabLst>
              <a:defRPr/>
            </a:pPr>
            <a:r>
              <a:rPr lang="zh-CN" altLang="en-US" sz="2400" b="0" dirty="0">
                <a:sym typeface="Microsoft YaHei" panose="020B0503020204020204" charset="-122"/>
              </a:rPr>
              <a:t>信息物理系统（</a:t>
            </a:r>
            <a:r>
              <a:rPr lang="en-US" altLang="zh-CN" sz="2400" b="0" dirty="0">
                <a:sym typeface="Microsoft YaHei" panose="020B0503020204020204" charset="-122"/>
              </a:rPr>
              <a:t>CPS</a:t>
            </a:r>
            <a:r>
              <a:rPr lang="zh-CN" altLang="en-US" sz="2400" b="0" dirty="0">
                <a:sym typeface="Microsoft YaHei" panose="020B0503020204020204" charset="-122"/>
              </a:rPr>
              <a:t>，</a:t>
            </a:r>
            <a:r>
              <a:rPr lang="en-US" altLang="zh-CN" sz="2400" b="0" dirty="0">
                <a:sym typeface="Microsoft YaHei" panose="020B0503020204020204" charset="-122"/>
              </a:rPr>
              <a:t>Cyber-Physical Systems)</a:t>
            </a:r>
            <a:endParaRPr lang="en-US" altLang="zh-CN" sz="2400" b="0" dirty="0">
              <a:sym typeface="Microsoft YaHei" panose="020B0503020204020204" charset="-122"/>
            </a:endParaRPr>
          </a:p>
          <a:p>
            <a:pPr lvl="2" defTabSz="0" eaLnBrk="1" hangingPunct="1">
              <a:buClr>
                <a:srgbClr val="00FF00"/>
              </a:buClr>
              <a:defRPr/>
            </a:pPr>
            <a:r>
              <a:rPr lang="zh-CN" altLang="en-US" b="0" dirty="0">
                <a:solidFill>
                  <a:srgbClr val="000099"/>
                </a:solidFill>
                <a:sym typeface="Microsoft YaHei" panose="020B0503020204020204" charset="-122"/>
              </a:rPr>
              <a:t>是集成计算、通信与控制于一体的下一代智能系统。强调信息世界与物理世界的联结</a:t>
            </a:r>
            <a:endParaRPr lang="zh-CN" altLang="en-US" b="0" dirty="0">
              <a:solidFill>
                <a:srgbClr val="000099"/>
              </a:solidFill>
              <a:sym typeface="Microsoft YaHei" panose="020B0503020204020204" charset="-122"/>
            </a:endParaRPr>
          </a:p>
          <a:p>
            <a:pPr lvl="2" defTabSz="0" eaLnBrk="1" hangingPunct="1">
              <a:buClr>
                <a:srgbClr val="00FF00"/>
              </a:buClr>
              <a:defRPr/>
            </a:pPr>
            <a:r>
              <a:rPr lang="zh-CN" altLang="en-US" b="0" dirty="0">
                <a:solidFill>
                  <a:srgbClr val="000099"/>
                </a:solidFill>
              </a:rPr>
              <a:t>嵌入式与通用计算的根本区别不是精简版地设计（资源受限、优化设计），而是计算过程与物理过程的交互</a:t>
            </a:r>
            <a:endParaRPr lang="zh-CN" altLang="en-US" b="0" dirty="0">
              <a:solidFill>
                <a:srgbClr val="000099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CN" sz="2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1.4 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发展趋势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嵌入式计算技术发展趋势</a:t>
            </a:r>
            <a:endParaRPr lang="en-US" altLang="zh-CN" dirty="0">
              <a:effectLst/>
            </a:endParaRPr>
          </a:p>
          <a:p>
            <a:pPr lvl="1"/>
            <a:r>
              <a:rPr lang="zh-CN" altLang="en-US" dirty="0">
                <a:effectLst/>
              </a:rPr>
              <a:t>智能硬件</a:t>
            </a:r>
            <a:endParaRPr lang="en-US" altLang="zh-CN" dirty="0">
              <a:effectLst/>
            </a:endParaRPr>
          </a:p>
          <a:p>
            <a:pPr lvl="1"/>
            <a:r>
              <a:rPr lang="zh-CN" altLang="zh-CN" dirty="0">
                <a:effectLst/>
              </a:rPr>
              <a:t>深度网络化</a:t>
            </a:r>
            <a:endParaRPr lang="en-US" altLang="zh-CN" dirty="0">
              <a:effectLst/>
            </a:endParaRPr>
          </a:p>
          <a:p>
            <a:pPr lvl="1"/>
            <a:r>
              <a:rPr lang="zh-CN" altLang="zh-CN" dirty="0">
                <a:effectLst/>
              </a:rPr>
              <a:t>计算无所不在</a:t>
            </a:r>
            <a:endParaRPr lang="en-US" altLang="zh-CN" dirty="0">
              <a:effectLst/>
            </a:endParaRPr>
          </a:p>
          <a:p>
            <a:pPr lvl="1"/>
            <a:r>
              <a:rPr lang="zh-CN" altLang="zh-CN" dirty="0">
                <a:effectLst/>
              </a:rPr>
              <a:t>异构高性能处理</a:t>
            </a:r>
            <a:endParaRPr lang="en-US" altLang="zh-CN" dirty="0">
              <a:effectLst/>
            </a:endParaRPr>
          </a:p>
          <a:p>
            <a:pPr lvl="1"/>
            <a:r>
              <a:rPr lang="zh-CN" altLang="zh-CN" dirty="0">
                <a:effectLst/>
              </a:rPr>
              <a:t>应用智能化</a:t>
            </a:r>
            <a:endParaRPr lang="en-US" altLang="zh-CN" dirty="0">
              <a:effectLst/>
            </a:endParaRPr>
          </a:p>
          <a:p>
            <a:pPr lvl="1"/>
            <a:r>
              <a:rPr lang="zh-CN" altLang="zh-CN" dirty="0">
                <a:effectLst/>
              </a:rPr>
              <a:t>物理世界、社会融合</a:t>
            </a:r>
            <a:endParaRPr lang="en-US" altLang="zh-CN" dirty="0">
              <a:effectLst/>
            </a:endParaRPr>
          </a:p>
          <a:p>
            <a:pPr lvl="1"/>
            <a:r>
              <a:rPr lang="zh-CN" altLang="zh-CN" dirty="0">
                <a:effectLst/>
              </a:rPr>
              <a:t>软件设计模型化</a:t>
            </a:r>
            <a:endParaRPr lang="en-US" altLang="zh-CN" dirty="0">
              <a:effectLst/>
            </a:endParaRPr>
          </a:p>
          <a:p>
            <a:pPr lvl="1"/>
            <a:r>
              <a:rPr lang="zh-CN" altLang="zh-CN" dirty="0">
                <a:effectLst/>
              </a:rPr>
              <a:t>行业标准化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3533228" y="427038"/>
            <a:ext cx="8661400" cy="904875"/>
          </a:xfrm>
          <a:prstGeom prst="roundRect">
            <a:avLst>
              <a:gd name="adj" fmla="val 7057"/>
            </a:avLst>
          </a:prstGeom>
          <a:solidFill>
            <a:srgbClr val="33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000" dirty="0"/>
              <a:t>Gartner</a:t>
            </a:r>
            <a:r>
              <a:rPr lang="zh-CN" altLang="zh-CN" sz="2000" dirty="0"/>
              <a:t>预测，无所不在的计算、物联网、大数据感知与处理、智能机器、云计算、</a:t>
            </a:r>
            <a:r>
              <a:rPr lang="en-US" altLang="zh-CN" sz="2000" dirty="0"/>
              <a:t>3D</a:t>
            </a:r>
            <a:r>
              <a:rPr lang="zh-CN" altLang="zh-CN" sz="2000" dirty="0"/>
              <a:t>打印等将成为嵌入式应用的几个重要战略发展方向。</a:t>
            </a:r>
            <a:endParaRPr lang="zh-CN" alt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小结：嵌入式系统与领域应用的关系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649" y="2214415"/>
            <a:ext cx="6898886" cy="342093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318" y="37799"/>
            <a:ext cx="4344792" cy="32782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317" y="3300251"/>
            <a:ext cx="4344793" cy="32717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48170" y="5787751"/>
            <a:ext cx="6679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u="sng" dirty="0">
                <a:solidFill>
                  <a:srgbClr val="020201"/>
                </a:solidFill>
                <a:latin typeface="SimSun" panose="02010600030101010101" pitchFamily="2" charset="-122"/>
                <a:ea typeface="SimSun" panose="02010600030101010101" pitchFamily="2" charset="-122"/>
                <a:sym typeface="Microsoft YaHei" panose="020B0503020204020204" charset="-122"/>
              </a:rPr>
              <a:t>嵌入式系统设计的难点在于嵌入式应用</a:t>
            </a:r>
            <a:r>
              <a:rPr lang="zh-CN" altLang="en-US" sz="2400" b="1" u="sng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Microsoft YaHei" panose="020B0503020204020204" charset="-122"/>
              </a:rPr>
              <a:t>问题本身</a:t>
            </a:r>
            <a:r>
              <a:rPr lang="zh-CN" altLang="en-US" sz="2400" b="1" u="sng" dirty="0">
                <a:solidFill>
                  <a:srgbClr val="020201"/>
                </a:solidFill>
                <a:latin typeface="SimSun" panose="02010600030101010101" pitchFamily="2" charset="-122"/>
                <a:ea typeface="SimSun" panose="02010600030101010101" pitchFamily="2" charset="-122"/>
                <a:sym typeface="Microsoft YaHei" panose="020B0503020204020204" charset="-122"/>
              </a:rPr>
              <a:t>的难度</a:t>
            </a:r>
            <a:endParaRPr lang="zh-CN" altLang="en-US" sz="2000" b="1" u="sng" dirty="0">
              <a:solidFill>
                <a:srgbClr val="020201"/>
              </a:solidFill>
              <a:latin typeface="SimSun" panose="02010600030101010101" pitchFamily="2" charset="-122"/>
              <a:ea typeface="SimSun" panose="02010600030101010101" pitchFamily="2" charset="-122"/>
              <a:sym typeface="Microsoft YaHei" panose="020B050302020402020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1.4 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发展趋势</a:t>
            </a:r>
            <a:endParaRPr lang="zh-CN" altLang="en-US" dirty="0"/>
          </a:p>
        </p:txBody>
      </p:sp>
    </p:spTree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731017" y="1169987"/>
            <a:ext cx="4754563" cy="735013"/>
          </a:xfrm>
        </p:spPr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</a:rPr>
              <a:t>金融机具</a:t>
            </a:r>
            <a:r>
              <a:rPr lang="en-US" altLang="zh-CN" sz="3200" dirty="0">
                <a:solidFill>
                  <a:srgbClr val="0000CC"/>
                </a:solidFill>
              </a:rPr>
              <a:t>—</a:t>
            </a:r>
            <a:r>
              <a:rPr lang="zh-CN" altLang="en-US" sz="3200" dirty="0">
                <a:solidFill>
                  <a:srgbClr val="0000CC"/>
                </a:solidFill>
              </a:rPr>
              <a:t>纸币清分机</a:t>
            </a:r>
            <a:endParaRPr lang="zh-CN" altLang="en-US" sz="3200" dirty="0">
              <a:solidFill>
                <a:srgbClr val="0000CC"/>
              </a:solidFill>
            </a:endParaRPr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6477000" y="3624808"/>
            <a:ext cx="5308600" cy="28521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光机电一体化</a:t>
            </a:r>
            <a:endParaRPr kumimoji="1" lang="zh-CN" altLang="en-US" sz="24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DSP+CPLD+CIS </a:t>
            </a:r>
            <a:r>
              <a:rPr kumimoji="1"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图像高速采集与识别</a:t>
            </a:r>
            <a:endParaRPr kumimoji="1" lang="en-US" altLang="zh-CN" sz="24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红外对管</a:t>
            </a:r>
            <a:r>
              <a:rPr kumimoji="1"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+</a:t>
            </a:r>
            <a:r>
              <a:rPr kumimoji="1"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电磁铁</a:t>
            </a:r>
            <a:r>
              <a:rPr kumimoji="1"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+</a:t>
            </a:r>
            <a:r>
              <a:rPr kumimoji="1"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步进电机控制</a:t>
            </a:r>
            <a:endParaRPr kumimoji="1" lang="en-US" altLang="zh-CN" sz="24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LCD+LED+</a:t>
            </a:r>
            <a:r>
              <a:rPr kumimoji="1"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键盘</a:t>
            </a:r>
            <a:endParaRPr kumimoji="1" lang="en-US" altLang="zh-CN" sz="24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紫外光</a:t>
            </a:r>
            <a:r>
              <a:rPr kumimoji="1"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+</a:t>
            </a:r>
            <a:r>
              <a:rPr kumimoji="1"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磁信号检测</a:t>
            </a:r>
            <a:endParaRPr kumimoji="1" lang="en-US" altLang="zh-CN" sz="24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分布式控制</a:t>
            </a:r>
            <a:endParaRPr kumimoji="1" lang="en-US" altLang="zh-CN" sz="24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……</a:t>
            </a:r>
            <a:endParaRPr kumimoji="1" lang="en-US" altLang="zh-CN" sz="24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11" name="标题 1"/>
          <p:cNvSpPr txBox="1"/>
          <p:nvPr/>
        </p:nvSpPr>
        <p:spPr bwMode="auto">
          <a:xfrm>
            <a:off x="812800" y="427038"/>
            <a:ext cx="10972800" cy="5635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defRPr>
            </a:lvl9pPr>
          </a:lstStyle>
          <a:p>
            <a:pPr algn="l"/>
            <a:r>
              <a:rPr lang="en-US" altLang="zh-CN" kern="0" dirty="0">
                <a:solidFill>
                  <a:schemeClr val="tx1"/>
                </a:solidFill>
                <a:effectLst/>
              </a:rPr>
              <a:t>1.5 </a:t>
            </a:r>
            <a:r>
              <a:rPr lang="zh-CN" altLang="en-US" kern="0" dirty="0">
                <a:solidFill>
                  <a:schemeClr val="tx1"/>
                </a:solidFill>
                <a:effectLst/>
              </a:rPr>
              <a:t>实例分析</a:t>
            </a:r>
            <a:endParaRPr lang="zh-CN" altLang="en-US" kern="0" dirty="0"/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80" y="2198214"/>
            <a:ext cx="5598834" cy="393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130573"/>
            <a:ext cx="3581400" cy="23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zh-CN" altLang="en-US" sz="3200"/>
              <a:t>电子打结机</a:t>
            </a:r>
            <a:endParaRPr lang="zh-CN" altLang="en-US" sz="3200"/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1">
            <a:lum bright="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295400"/>
            <a:ext cx="2640013" cy="27432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1" name="Picture 5" descr="GT680D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227388"/>
            <a:ext cx="3884612" cy="3021012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5334000" y="649288"/>
            <a:ext cx="5257800" cy="2170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en-US" altLang="zh-CN" sz="24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ARM+FPGA+FLASH+</a:t>
            </a:r>
            <a:r>
              <a:rPr kumimoji="1" lang="zh-CN" altLang="en-US" sz="24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铁电存储器</a:t>
            </a:r>
            <a:endParaRPr kumimoji="1" lang="zh-CN" altLang="en-US" sz="2400" b="1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en-US" altLang="zh-CN" sz="24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uC/OSII</a:t>
            </a:r>
            <a:endParaRPr kumimoji="1" lang="en-US" altLang="zh-CN" sz="2400" b="1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4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实时多轴闭环控制</a:t>
            </a:r>
            <a:endParaRPr kumimoji="1" lang="zh-CN" altLang="en-US" sz="2400" b="1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4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无图形界面，物理面板</a:t>
            </a:r>
            <a:endParaRPr kumimoji="1" lang="zh-CN" altLang="en-US" sz="2400" b="1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4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高速缝制</a:t>
            </a:r>
            <a:endParaRPr kumimoji="1" lang="zh-CN" altLang="en-US" sz="2400" b="1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en-US" altLang="zh-CN" sz="24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……</a:t>
            </a:r>
            <a:endParaRPr kumimoji="1" lang="en-US" altLang="zh-CN" sz="2400" b="1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132104" name="Group 8"/>
          <p:cNvGrpSpPr/>
          <p:nvPr/>
        </p:nvGrpSpPr>
        <p:grpSpPr bwMode="auto">
          <a:xfrm>
            <a:off x="2133600" y="4438650"/>
            <a:ext cx="3657600" cy="1885950"/>
            <a:chOff x="1772" y="7833"/>
            <a:chExt cx="4049" cy="1531"/>
          </a:xfrm>
        </p:grpSpPr>
        <p:grpSp>
          <p:nvGrpSpPr>
            <p:cNvPr id="132105" name="Group 9"/>
            <p:cNvGrpSpPr/>
            <p:nvPr/>
          </p:nvGrpSpPr>
          <p:grpSpPr bwMode="auto">
            <a:xfrm>
              <a:off x="1772" y="7859"/>
              <a:ext cx="1369" cy="1199"/>
              <a:chOff x="1746" y="206"/>
              <a:chExt cx="1369" cy="1260"/>
            </a:xfrm>
          </p:grpSpPr>
          <p:pic>
            <p:nvPicPr>
              <p:cNvPr id="132110" name="Picture 10" descr="23_1"/>
              <p:cNvPicPr preferRelativeResize="0">
                <a:picLocks noChangeAspect="1" noChangeArrowheads="1"/>
              </p:cNvPicPr>
              <p:nvPr/>
            </p:nvPicPr>
            <p:blipFill>
              <a:blip r:embed="rId3">
                <a:lum bright="-40000" contrast="5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73" b="34218"/>
              <a:stretch>
                <a:fillRect/>
              </a:stretch>
            </p:blipFill>
            <p:spPr bwMode="auto">
              <a:xfrm>
                <a:off x="1746" y="206"/>
                <a:ext cx="1315" cy="46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111" name="Picture 11" descr="1_1"/>
              <p:cNvPicPr preferRelativeResize="0">
                <a:picLocks noChangeAspect="1" noChangeArrowheads="1"/>
              </p:cNvPicPr>
              <p:nvPr/>
            </p:nvPicPr>
            <p:blipFill>
              <a:blip r:embed="rId4">
                <a:lum bright="-40000" contrast="5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55" b="22130"/>
              <a:stretch>
                <a:fillRect/>
              </a:stretch>
            </p:blipFill>
            <p:spPr bwMode="auto">
              <a:xfrm>
                <a:off x="1800" y="686"/>
                <a:ext cx="1315" cy="780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2106" name="Picture 12" descr="37_1"/>
            <p:cNvPicPr preferRelativeResize="0">
              <a:picLocks noChangeAspect="1" noChangeArrowheads="1"/>
            </p:cNvPicPr>
            <p:nvPr/>
          </p:nvPicPr>
          <p:blipFill>
            <a:blip r:embed="rId5">
              <a:lum bright="-40000" contras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40" r="18900"/>
            <a:stretch>
              <a:fillRect/>
            </a:stretch>
          </p:blipFill>
          <p:spPr bwMode="auto">
            <a:xfrm>
              <a:off x="3085" y="7857"/>
              <a:ext cx="685" cy="118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7" name="Picture 13" descr="45_1"/>
            <p:cNvPicPr preferRelativeResize="0">
              <a:picLocks noChangeAspect="1" noChangeArrowheads="1"/>
            </p:cNvPicPr>
            <p:nvPr/>
          </p:nvPicPr>
          <p:blipFill>
            <a:blip r:embed="rId6">
              <a:lum bright="-40000" contras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89" r="17871"/>
            <a:stretch>
              <a:fillRect/>
            </a:stretch>
          </p:blipFill>
          <p:spPr bwMode="auto">
            <a:xfrm>
              <a:off x="3835" y="7857"/>
              <a:ext cx="855" cy="118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8" name="Picture 14" descr="54_1"/>
            <p:cNvPicPr preferRelativeResize="0">
              <a:picLocks noChangeAspect="1" noChangeArrowheads="1"/>
            </p:cNvPicPr>
            <p:nvPr/>
          </p:nvPicPr>
          <p:blipFill>
            <a:blip r:embed="rId7">
              <a:lum bright="-40000" contras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4" y="7833"/>
              <a:ext cx="1077" cy="119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2109" name="Text Box 15"/>
            <p:cNvSpPr txBox="1">
              <a:spLocks noChangeArrowheads="1"/>
            </p:cNvSpPr>
            <p:nvPr/>
          </p:nvSpPr>
          <p:spPr bwMode="auto">
            <a:xfrm>
              <a:off x="1952" y="9075"/>
              <a:ext cx="378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FF0000"/>
                </a:buClr>
                <a:buSzPct val="90000"/>
                <a:buFont typeface="Wingdings" panose="05000000000000000000" pitchFamily="2" charset="2"/>
                <a:buChar char="o"/>
                <a:defRPr kumimoji="1" sz="2800" b="1">
                  <a:solidFill>
                    <a:srgbClr val="000099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FF00"/>
                </a:buClr>
                <a:buSzPct val="90000"/>
                <a:buFont typeface="Wingdings" panose="05000000000000000000" pitchFamily="2" charset="2"/>
                <a:buChar char="o"/>
                <a:defRPr kumimoji="1" sz="2400" b="1">
                  <a:solidFill>
                    <a:srgbClr val="CC0099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0000FF"/>
                </a:buClr>
                <a:buSzPct val="90000"/>
                <a:buFont typeface="Wingdings" panose="05000000000000000000" pitchFamily="2" charset="2"/>
                <a:buChar char="o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Hei" panose="0201060906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600">
                  <a:solidFill>
                    <a:srgbClr val="0000CC"/>
                  </a:solidFill>
                  <a:latin typeface="Times New Roman" panose="02020603050405020304" pitchFamily="18" charset="0"/>
                </a:rPr>
                <a:t>不同的缝制图样</a:t>
              </a:r>
              <a:endParaRPr kumimoji="0" lang="zh-CN" altLang="en-US" sz="3200">
                <a:solidFill>
                  <a:srgbClr val="0000CC"/>
                </a:solidFill>
              </a:endParaRPr>
            </a:p>
          </p:txBody>
        </p:sp>
      </p:grp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25" descr="E:\新加卷(F：)\杂类项\114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19034"/>
          <a:stretch>
            <a:fillRect/>
          </a:stretch>
        </p:blipFill>
        <p:spPr bwMode="auto">
          <a:xfrm>
            <a:off x="12877800" y="2303919"/>
            <a:ext cx="13906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直接箭头连接符 43"/>
          <p:cNvCxnSpPr/>
          <p:nvPr/>
        </p:nvCxnSpPr>
        <p:spPr>
          <a:xfrm flipV="1">
            <a:off x="1714500" y="6318250"/>
            <a:ext cx="88201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/>
          <p:cNvSpPr txBox="1"/>
          <p:nvPr/>
        </p:nvSpPr>
        <p:spPr bwMode="auto">
          <a:xfrm>
            <a:off x="1066800" y="1328820"/>
            <a:ext cx="6023008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r>
              <a:rPr kumimoji="1" lang="zh-CN" altLang="en-US" sz="2800" b="1" kern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数字计算机技术发展历程</a:t>
            </a:r>
            <a:endParaRPr kumimoji="1" lang="en-US" altLang="zh-CN" sz="2400" b="1" kern="0" dirty="0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  <a:p>
            <a:pPr marL="342900" indent="-3429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endParaRPr kumimoji="1" lang="zh-CN" altLang="zh-CN" sz="2800" b="1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  <a:p>
            <a:pPr marL="342900" indent="-3429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/>
            </a:pPr>
            <a:endParaRPr kumimoji="1" lang="zh-CN" altLang="en-US" sz="2800" b="1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590800" y="1938420"/>
          <a:ext cx="6629400" cy="4121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0" name="Image" r:id="rId2" imgW="5362575" imgH="3333750" progId="Photoshop.Image.12">
                  <p:embed/>
                </p:oleObj>
              </mc:Choice>
              <mc:Fallback>
                <p:oleObj name="Image" r:id="rId2" imgW="5362575" imgH="3333750" progId="Photoshop.Image.12">
                  <p:embed/>
                  <p:pic>
                    <p:nvPicPr>
                      <p:cNvPr id="0" name="图片 17308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0800" y="1938420"/>
                        <a:ext cx="6629400" cy="4121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计算技术发展历史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7073900" y="6305550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FF99FF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780CC34-1CF9-48BD-8C75-21EA5E18668C}" type="slidenum">
              <a:rPr lang="en-US" altLang="zh-CN" smtClean="0"/>
            </a:fld>
            <a:endParaRPr kumimoji="0" lang="en-US" altLang="zh-CN" sz="1400" b="0">
              <a:solidFill>
                <a:srgbClr val="FF99FF"/>
              </a:solidFill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dirty="0"/>
              <a:t>2007Imagine Cup: God Given hand</a:t>
            </a:r>
            <a:endParaRPr lang="en-US" altLang="zh-CN" sz="3200" dirty="0"/>
          </a:p>
        </p:txBody>
      </p:sp>
      <p:pic>
        <p:nvPicPr>
          <p:cNvPr id="86020" name="Picture 4" descr="2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1"/>
            <a:ext cx="736600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6" descr="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81400"/>
            <a:ext cx="3581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7" descr="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95400"/>
            <a:ext cx="36576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4" name="Picture 8" descr="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371600"/>
            <a:ext cx="344646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5" name="Picture 9" descr="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66801"/>
            <a:ext cx="5334000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10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228600"/>
            <a:ext cx="8077200" cy="8382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某战机驾驶舱模拟系统（来源于</a:t>
            </a:r>
            <a:r>
              <a:rPr lang="en-US" altLang="zh-CN"/>
              <a:t>06’</a:t>
            </a:r>
            <a:r>
              <a:rPr lang="zh-CN" altLang="en-US"/>
              <a:t>珠海航展）</a:t>
            </a:r>
            <a:endParaRPr lang="zh-CN" altLang="en-US"/>
          </a:p>
        </p:txBody>
      </p:sp>
      <p:pic>
        <p:nvPicPr>
          <p:cNvPr id="82948" name="Picture 4" descr="枭龙战机飞行模拟系统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19201"/>
            <a:ext cx="777240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5" descr="枭龙模拟舱飞控系统一平三下布局全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914400"/>
            <a:ext cx="374332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/>
          <p:cNvGrpSpPr/>
          <p:nvPr/>
        </p:nvGrpSpPr>
        <p:grpSpPr bwMode="auto">
          <a:xfrm>
            <a:off x="2133601" y="1905000"/>
            <a:ext cx="8050213" cy="3733800"/>
            <a:chOff x="545" y="1296"/>
            <a:chExt cx="5071" cy="2352"/>
          </a:xfrm>
        </p:grpSpPr>
        <p:pic>
          <p:nvPicPr>
            <p:cNvPr id="166920" name="Picture 6" descr="枭龙模拟舱位于正中央的武器挂载状况显示屏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1296"/>
              <a:ext cx="3504" cy="2351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921" name="Picture 7" descr="枭龙模拟舱左侧飞行状态显示器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" y="1296"/>
              <a:ext cx="1567" cy="2352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953" name="Text Box 9"/>
            <p:cNvSpPr txBox="1">
              <a:spLocks noChangeArrowheads="1"/>
            </p:cNvSpPr>
            <p:nvPr/>
          </p:nvSpPr>
          <p:spPr bwMode="auto">
            <a:xfrm>
              <a:off x="5088" y="1392"/>
              <a:ext cx="356" cy="10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武器状态显示</a:t>
              </a:r>
              <a:endParaRPr lang="zh-CN" altLang="en-US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6" y="1219201"/>
            <a:ext cx="4200525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133600" y="1295401"/>
            <a:ext cx="4800600" cy="4602163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电子书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亚马逊 </a:t>
            </a:r>
            <a:r>
              <a:rPr lang="en-US" altLang="zh-CN" dirty="0"/>
              <a:t>kindle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技术突破在于高对比度的电子</a:t>
            </a:r>
            <a:r>
              <a:rPr lang="zh-CN" altLang="en-US"/>
              <a:t>墨水显示屏；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zh-CN" altLang="en-US"/>
              <a:t>掌上电脑</a:t>
            </a:r>
            <a:endParaRPr lang="zh-CN" altLang="en-US"/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altLang="zh-CN">
                <a:latin typeface="SimSun" panose="02010600030101010101" pitchFamily="2" charset="-122"/>
              </a:rPr>
              <a:t>CPU:intel PXA255 400MHz</a:t>
            </a:r>
            <a:endParaRPr lang="en-US" altLang="zh-CN">
              <a:latin typeface="SimSun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altLang="zh-CN">
                <a:latin typeface="SimSun" panose="02010600030101010101" pitchFamily="2" charset="-122"/>
              </a:rPr>
              <a:t>Windows CE</a:t>
            </a:r>
            <a:endParaRPr lang="en-US" altLang="zh-CN">
              <a:latin typeface="SimSun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altLang="zh-CN">
                <a:latin typeface="SimSun" panose="02010600030101010101" pitchFamily="2" charset="-122"/>
              </a:rPr>
              <a:t>FLASH:64M</a:t>
            </a:r>
            <a:endParaRPr lang="en-US" altLang="zh-CN">
              <a:latin typeface="SimSun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altLang="zh-CN">
                <a:latin typeface="SimSun" panose="02010600030101010101" pitchFamily="2" charset="-122"/>
              </a:rPr>
              <a:t>SDRAM:64M</a:t>
            </a:r>
            <a:endParaRPr lang="en-US" altLang="zh-CN">
              <a:latin typeface="SimSun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altLang="zh-CN">
                <a:latin typeface="SimSun" panose="02010600030101010101" pitchFamily="2" charset="-122"/>
              </a:rPr>
              <a:t>Bluetouth</a:t>
            </a:r>
            <a:endParaRPr lang="en-US" altLang="zh-CN">
              <a:latin typeface="SimSun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>
                <a:latin typeface="SimSun" panose="02010600030101010101" pitchFamily="2" charset="-122"/>
              </a:rPr>
              <a:t>多媒体</a:t>
            </a:r>
            <a:endParaRPr lang="zh-CN" altLang="en-US">
              <a:latin typeface="SimSun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altLang="zh-CN">
                <a:latin typeface="SimSun" panose="02010600030101010101" pitchFamily="2" charset="-122"/>
              </a:rPr>
              <a:t>Compact Flash</a:t>
            </a:r>
            <a:endParaRPr lang="en-US" altLang="zh-CN">
              <a:latin typeface="SimSun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>
                <a:latin typeface="SimSun" panose="02010600030101010101" pitchFamily="2" charset="-122"/>
              </a:rPr>
              <a:t>电源管理</a:t>
            </a:r>
            <a:endParaRPr lang="zh-CN" altLang="en-US">
              <a:latin typeface="SimSun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>
                <a:latin typeface="SimSun" panose="02010600030101010101" pitchFamily="2" charset="-122"/>
              </a:rPr>
              <a:t>红外线接口</a:t>
            </a:r>
            <a:endParaRPr lang="zh-CN" altLang="en-US"/>
          </a:p>
        </p:txBody>
      </p:sp>
      <p:pic>
        <p:nvPicPr>
          <p:cNvPr id="169988" name="Picture 4" descr="a620bt_l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903">
            <a:off x="6172200" y="2819400"/>
            <a:ext cx="39624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4"/>
          <p:cNvSpPr>
            <a:spLocks noChangeArrowheads="1"/>
          </p:cNvSpPr>
          <p:nvPr/>
        </p:nvSpPr>
        <p:spPr bwMode="auto">
          <a:xfrm>
            <a:off x="2243139" y="3496746"/>
            <a:ext cx="8066087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>
            <a:lvl1pPr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800" b="1">
                <a:solidFill>
                  <a:srgbClr val="00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172036" name="Object 5"/>
          <p:cNvGraphicFramePr>
            <a:graphicFrameLocks noChangeAspect="1"/>
          </p:cNvGraphicFramePr>
          <p:nvPr/>
        </p:nvGraphicFramePr>
        <p:xfrm>
          <a:off x="3143250" y="1052513"/>
          <a:ext cx="5602288" cy="522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22" name="Visio" r:id="rId1" imgW="6750685" imgH="6220460" progId="Visio.Drawing.11">
                  <p:embed/>
                </p:oleObj>
              </mc:Choice>
              <mc:Fallback>
                <p:oleObj name="Visio" r:id="rId1" imgW="6750685" imgH="622046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1052513"/>
                        <a:ext cx="5602288" cy="522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19812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wei" panose="02010800040101010101" pitchFamily="2" charset="-122"/>
              </a:rPr>
              <a:t>家庭智能管理系统</a:t>
            </a:r>
            <a:endParaRPr lang="zh-CN" altLang="en-US" sz="3600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wei" panose="02010800040101010101" pitchFamily="2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dirty="0"/>
          </a:p>
        </p:txBody>
      </p:sp>
      <p:pic>
        <p:nvPicPr>
          <p:cNvPr id="174085" name="Picture 4" descr="Krcp1-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0"/>
            <a:ext cx="8642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9812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wei" panose="02010800040101010101" pitchFamily="2" charset="-122"/>
              </a:rPr>
              <a:t>医疗仪器</a:t>
            </a:r>
            <a:endParaRPr lang="zh-CN" altLang="en-US" sz="3600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wei" panose="02010800040101010101" pitchFamily="2" charset="-122"/>
            </a:endParaRPr>
          </a:p>
        </p:txBody>
      </p:sp>
      <p:pic>
        <p:nvPicPr>
          <p:cNvPr id="176132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2590800" y="1143000"/>
            <a:ext cx="720090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/>
          </p:cNvSpPr>
          <p:nvPr>
            <p:ph type="title"/>
          </p:nvPr>
        </p:nvSpPr>
        <p:spPr>
          <a:xfrm>
            <a:off x="1865314" y="1558925"/>
            <a:ext cx="4040187" cy="414338"/>
          </a:xfrm>
        </p:spPr>
        <p:txBody>
          <a:bodyPr vert="horz" wrap="square" lIns="91440" tIns="0" rIns="91440" bIns="45720" numCol="1" rtlCol="0" anchor="ctr" anchorCtr="0" compatLnSpc="1">
            <a:spAutoFit/>
          </a:bodyPr>
          <a:lstStyle/>
          <a:p>
            <a:pPr fontAlgn="base">
              <a:spcBef>
                <a:spcPct val="50000"/>
              </a:spcBef>
              <a:defRPr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charset="-122"/>
              </a:rPr>
              <a:t>2014</a:t>
            </a:r>
            <a:r>
              <a:rPr sz="2400">
                <a:latin typeface="Garamond" panose="02020404030301010803" pitchFamily="18" charset="0"/>
                <a:sym typeface="Microsoft YaHei" panose="020B0503020204020204" charset="-122"/>
              </a:rPr>
              <a:t>年谷歌大狗</a:t>
            </a:r>
            <a:endParaRPr sz="2400">
              <a:latin typeface="Garamond" panose="02020404030301010803" pitchFamily="18" charset="0"/>
              <a:sym typeface="Microsoft YaHei" panose="020B0503020204020204" charset="-122"/>
            </a:endParaRPr>
          </a:p>
        </p:txBody>
      </p:sp>
      <p:graphicFrame>
        <p:nvGraphicFramePr>
          <p:cNvPr id="717827" name="Group 3"/>
          <p:cNvGraphicFramePr>
            <a:graphicFrameLocks noGrp="1"/>
          </p:cNvGraphicFramePr>
          <p:nvPr/>
        </p:nvGraphicFramePr>
        <p:xfrm>
          <a:off x="4624388" y="1752600"/>
          <a:ext cx="207962" cy="517618"/>
        </p:xfrm>
        <a:graphic>
          <a:graphicData uri="http://schemas.openxmlformats.org/drawingml/2006/table">
            <a:tbl>
              <a:tblPr/>
              <a:tblGrid>
                <a:gridCol w="207962"/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marL="406400" indent="508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marL="814705" indent="10033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281" marR="91281" marT="45449" marB="4544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17833" name="Group 9"/>
          <p:cNvGraphicFramePr>
            <a:graphicFrameLocks noGrp="1"/>
          </p:cNvGraphicFramePr>
          <p:nvPr/>
        </p:nvGraphicFramePr>
        <p:xfrm>
          <a:off x="4667250" y="2786063"/>
          <a:ext cx="207964" cy="517618"/>
        </p:xfrm>
        <a:graphic>
          <a:graphicData uri="http://schemas.openxmlformats.org/drawingml/2006/table">
            <a:tbl>
              <a:tblPr/>
              <a:tblGrid>
                <a:gridCol w="207964"/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marL="406400" indent="508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marL="814705" indent="10033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282" marR="91282" marT="45449" marB="4544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2167" name="Picture 15" descr="big do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24969"/>
            <a:ext cx="4495800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8" name="Text Box 16"/>
          <p:cNvSpPr txBox="1">
            <a:spLocks noChangeArrowheads="1"/>
          </p:cNvSpPr>
          <p:nvPr/>
        </p:nvSpPr>
        <p:spPr bwMode="auto">
          <a:xfrm>
            <a:off x="6019800" y="1344140"/>
            <a:ext cx="63244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latin typeface="Tahoma" panose="020B0604030504040204" pitchFamily="34" charset="0"/>
                <a:ea typeface="Microsoft YaHei" panose="020B0503020204020204" charset="-122"/>
              </a:rPr>
              <a:t>波士顿动力公司（</a:t>
            </a:r>
            <a:r>
              <a:rPr lang="en-US" altLang="zh-CN" b="1" dirty="0"/>
              <a:t>Boston Dynamics</a:t>
            </a:r>
            <a:r>
              <a:rPr lang="zh-CN" altLang="en-US" b="1" dirty="0">
                <a:latin typeface="Tahoma" panose="020B0604030504040204" pitchFamily="34" charset="0"/>
                <a:ea typeface="Microsoft YaHei" panose="020B0503020204020204" charset="-122"/>
              </a:rPr>
              <a:t>）</a:t>
            </a:r>
            <a:endParaRPr lang="zh-CN" altLang="en-US" b="1" dirty="0">
              <a:latin typeface="Tahoma" panose="020B0604030504040204" pitchFamily="34" charset="0"/>
              <a:ea typeface="Microsoft YaHei" panose="020B0503020204020204" charset="-122"/>
            </a:endParaRPr>
          </a:p>
        </p:txBody>
      </p:sp>
      <p:pic>
        <p:nvPicPr>
          <p:cNvPr id="92169" name="Picture 17" descr="big do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89" y="2024970"/>
            <a:ext cx="5050769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9812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wei" panose="02010800040101010101" pitchFamily="2" charset="-122"/>
              </a:rPr>
              <a:t>机器狗</a:t>
            </a:r>
            <a:endParaRPr lang="zh-CN" altLang="en-US" sz="3600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wei" panose="02010800040101010101" pitchFamily="2" charset="-122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/>
          </p:cNvSpPr>
          <p:nvPr>
            <p:ph type="title"/>
          </p:nvPr>
        </p:nvSpPr>
        <p:spPr>
          <a:xfrm>
            <a:off x="1673225" y="1752600"/>
            <a:ext cx="3676650" cy="476250"/>
          </a:xfrm>
        </p:spPr>
        <p:txBody>
          <a:bodyPr vert="horz" wrap="square" lIns="91440" tIns="0" rIns="91440" bIns="45720" numCol="1" rtlCol="0" anchor="ctr" anchorCtr="0" compatLnSpc="1">
            <a:spAutoFit/>
          </a:bodyPr>
          <a:lstStyle/>
          <a:p>
            <a:pPr fontAlgn="base">
              <a:spcBef>
                <a:spcPct val="50000"/>
              </a:spcBef>
              <a:defRPr/>
            </a:pP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Microsoft YaHei" panose="020B0503020204020204" charset="-122"/>
              </a:rPr>
              <a:t>2014</a:t>
            </a:r>
            <a:r>
              <a:rPr sz="2800" dirty="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Microsoft YaHei" panose="020B0503020204020204" charset="-122"/>
              </a:rPr>
              <a:t>年谷歌大狗</a:t>
            </a:r>
            <a:endParaRPr sz="2800" dirty="0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  <a:sym typeface="Microsoft YaHei" panose="020B0503020204020204" charset="-122"/>
            </a:endParaRPr>
          </a:p>
        </p:txBody>
      </p:sp>
      <p:graphicFrame>
        <p:nvGraphicFramePr>
          <p:cNvPr id="718851" name="Group 3"/>
          <p:cNvGraphicFramePr>
            <a:graphicFrameLocks noGrp="1"/>
          </p:cNvGraphicFramePr>
          <p:nvPr/>
        </p:nvGraphicFramePr>
        <p:xfrm>
          <a:off x="4624388" y="1752600"/>
          <a:ext cx="207962" cy="517618"/>
        </p:xfrm>
        <a:graphic>
          <a:graphicData uri="http://schemas.openxmlformats.org/drawingml/2006/table">
            <a:tbl>
              <a:tblPr/>
              <a:tblGrid>
                <a:gridCol w="207962"/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marL="406400" indent="508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marL="814705" indent="10033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281" marR="91281" marT="45449" marB="4544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3189" name="Text Box 15"/>
          <p:cNvSpPr txBox="1">
            <a:spLocks noChangeArrowheads="1"/>
          </p:cNvSpPr>
          <p:nvPr/>
        </p:nvSpPr>
        <p:spPr bwMode="auto">
          <a:xfrm>
            <a:off x="7112001" y="4959351"/>
            <a:ext cx="34321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Tahoma" panose="020B0604030504040204" pitchFamily="34" charset="0"/>
                <a:ea typeface="Microsoft YaHei" panose="020B0503020204020204" charset="-122"/>
              </a:rPr>
              <a:t>波士顿动力公司（</a:t>
            </a:r>
            <a:r>
              <a:rPr lang="en-US" altLang="zh-CN" b="1"/>
              <a:t>Boston Dynamics</a:t>
            </a:r>
            <a:r>
              <a:rPr lang="zh-CN" altLang="en-US" b="1">
                <a:latin typeface="Tahoma" panose="020B0604030504040204" pitchFamily="34" charset="0"/>
                <a:ea typeface="Microsoft YaHei" panose="020B0503020204020204" charset="-122"/>
              </a:rPr>
              <a:t>）</a:t>
            </a:r>
            <a:endParaRPr lang="zh-CN" altLang="en-US" b="1">
              <a:latin typeface="Tahoma" panose="020B0604030504040204" pitchFamily="34" charset="0"/>
              <a:ea typeface="Microsoft YaHei" panose="020B0503020204020204" charset="-122"/>
            </a:endParaRPr>
          </a:p>
        </p:txBody>
      </p:sp>
      <p:pic>
        <p:nvPicPr>
          <p:cNvPr id="93190" name="Picture 16" descr="little do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501775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1" name="Picture 17" descr="do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3589338"/>
            <a:ext cx="5257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/>
          </p:cNvSpPr>
          <p:nvPr>
            <p:ph type="title"/>
          </p:nvPr>
        </p:nvSpPr>
        <p:spPr>
          <a:xfrm>
            <a:off x="1981201" y="1524001"/>
            <a:ext cx="4576763" cy="415925"/>
          </a:xfrm>
        </p:spPr>
        <p:txBody>
          <a:bodyPr vert="horz" wrap="square" lIns="91440" tIns="0" rIns="91440" bIns="45720" numCol="1" rtlCol="0" anchor="ctr" anchorCtr="0" compatLnSpc="1">
            <a:spAutoFit/>
          </a:bodyPr>
          <a:lstStyle/>
          <a:p>
            <a:pPr fontAlgn="base">
              <a:spcBef>
                <a:spcPct val="50000"/>
              </a:spcBef>
              <a:defRPr/>
            </a:pPr>
            <a:r>
              <a:rPr lang="en-US" altLang="zh-CN" sz="24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Microsoft YaHei" panose="020B0503020204020204" charset="-122"/>
              </a:rPr>
              <a:t>2016</a:t>
            </a:r>
            <a:r>
              <a:rPr sz="24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Microsoft YaHei" panose="020B0503020204020204" charset="-122"/>
              </a:rPr>
              <a:t>年谷歌</a:t>
            </a:r>
            <a:r>
              <a:rPr lang="en-US" altLang="zh-CN" sz="24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Microsoft YaHei" panose="020B0503020204020204" charset="-122"/>
              </a:rPr>
              <a:t>Atlas</a:t>
            </a:r>
            <a:endParaRPr lang="en-US" altLang="zh-CN" sz="2400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  <a:sym typeface="Microsoft YaHei" panose="020B0503020204020204" charset="-122"/>
            </a:endParaRPr>
          </a:p>
        </p:txBody>
      </p:sp>
      <p:graphicFrame>
        <p:nvGraphicFramePr>
          <p:cNvPr id="718851" name="Group 3"/>
          <p:cNvGraphicFramePr>
            <a:graphicFrameLocks noGrp="1"/>
          </p:cNvGraphicFramePr>
          <p:nvPr/>
        </p:nvGraphicFramePr>
        <p:xfrm>
          <a:off x="4624388" y="1752600"/>
          <a:ext cx="207962" cy="517618"/>
        </p:xfrm>
        <a:graphic>
          <a:graphicData uri="http://schemas.openxmlformats.org/drawingml/2006/table">
            <a:tbl>
              <a:tblPr/>
              <a:tblGrid>
                <a:gridCol w="207962"/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marL="406400" indent="508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marL="814705" indent="10033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281" marR="91281" marT="45449" marB="4544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18857" name="Group 9"/>
          <p:cNvGraphicFramePr>
            <a:graphicFrameLocks noGrp="1"/>
          </p:cNvGraphicFramePr>
          <p:nvPr/>
        </p:nvGraphicFramePr>
        <p:xfrm>
          <a:off x="4667250" y="2786063"/>
          <a:ext cx="207964" cy="517618"/>
        </p:xfrm>
        <a:graphic>
          <a:graphicData uri="http://schemas.openxmlformats.org/drawingml/2006/table">
            <a:tbl>
              <a:tblPr/>
              <a:tblGrid>
                <a:gridCol w="207964"/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1pPr>
                      <a:lvl2pPr marL="406400" indent="508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2pPr>
                      <a:lvl3pPr marL="814705" indent="10033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282" marR="91282" marT="45449" marB="4544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4215" name="Picture 3" descr="E:\教研室\Teaching\embedded\atlas2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33" y="1197954"/>
            <a:ext cx="4215282" cy="231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6" name="Picture 4" descr="E:\教研室\Teaching\embedded\3版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54" y="3698750"/>
            <a:ext cx="40005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325477" y="6405959"/>
            <a:ext cx="131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2013</a:t>
            </a:r>
            <a:r>
              <a:rPr lang="zh-CN" altLang="en-US" sz="1800" dirty="0"/>
              <a:t>年</a:t>
            </a:r>
            <a:endParaRPr lang="zh-CN" altLang="en-US" sz="1800" dirty="0"/>
          </a:p>
        </p:txBody>
      </p:sp>
      <p:pic>
        <p:nvPicPr>
          <p:cNvPr id="113668" name="Picture 4" descr="http://5b0988e595225.cdn.sohucs.com/images/20181016/59b0b8e8d33e4f389c404cd4b592fa9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4" y="4645452"/>
            <a:ext cx="3048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4832350" y="5952520"/>
            <a:ext cx="131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2016</a:t>
            </a:r>
            <a:r>
              <a:rPr lang="zh-CN" altLang="en-US" sz="1800" dirty="0"/>
              <a:t>年</a:t>
            </a:r>
            <a:endParaRPr lang="zh-CN" altLang="en-US" sz="1800" dirty="0"/>
          </a:p>
        </p:txBody>
      </p:sp>
      <p:pic>
        <p:nvPicPr>
          <p:cNvPr id="113670" name="Picture 6" descr="http://5b0988e595225.cdn.sohucs.com/images/20181016/50006ebd944e4b1aaa9ce54643940f4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96" y="1039250"/>
            <a:ext cx="3939098" cy="24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9448712" y="3809990"/>
            <a:ext cx="131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2017</a:t>
            </a:r>
            <a:r>
              <a:rPr lang="zh-CN" altLang="en-US" sz="1800" dirty="0"/>
              <a:t>年</a:t>
            </a:r>
            <a:endParaRPr lang="zh-CN" altLang="en-US" sz="1800" dirty="0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9812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wei" panose="02010800040101010101" pitchFamily="2" charset="-122"/>
              </a:rPr>
              <a:t>机器人</a:t>
            </a:r>
            <a:endParaRPr lang="zh-CN" altLang="en-US" sz="3600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wei" panose="02010800040101010101" pitchFamily="2" charset="-122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1"/>
          </p:nvPr>
        </p:nvSpPr>
        <p:spPr>
          <a:xfrm>
            <a:off x="838200" y="1143000"/>
            <a:ext cx="10210800" cy="40941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通信与网络技术</a:t>
            </a:r>
            <a:endParaRPr lang="en-US" altLang="zh-CN" dirty="0"/>
          </a:p>
          <a:p>
            <a:pPr lvl="1" eaLnBrk="1" hangingPunct="1">
              <a:defRPr/>
            </a:pPr>
            <a:r>
              <a:rPr lang="en-US" altLang="zh-CN" dirty="0"/>
              <a:t>1962</a:t>
            </a:r>
            <a:r>
              <a:rPr lang="zh-CN" altLang="en-US" dirty="0"/>
              <a:t>，</a:t>
            </a:r>
            <a:r>
              <a:rPr lang="en-US" altLang="zh-CN" dirty="0"/>
              <a:t>MIT</a:t>
            </a:r>
            <a:r>
              <a:rPr lang="zh-CN" altLang="en-US" dirty="0"/>
              <a:t>利克莱德教授发表一篇论文，提出星云网络概念，将全球计算机连结以便从任一节点获取资料；</a:t>
            </a:r>
            <a:endParaRPr lang="zh-CN" altLang="en-US" dirty="0"/>
          </a:p>
          <a:p>
            <a:pPr lvl="1" eaLnBrk="1" hangingPunct="1">
              <a:defRPr/>
            </a:pPr>
            <a:r>
              <a:rPr lang="zh-CN" altLang="en-US" dirty="0"/>
              <a:t>冷战时期，美国军方的战略考量将北约计算机系统联成一个网络：即使任何节点遭到苏联炸弹的攻击，连成一体的信息系统也不会瘫痪，都可以绕道传送。</a:t>
            </a:r>
            <a:endParaRPr lang="en-US" altLang="zh-CN" dirty="0"/>
          </a:p>
          <a:p>
            <a:pPr lvl="1" eaLnBrk="1" hangingPunct="1">
              <a:defRPr/>
            </a:pPr>
            <a:r>
              <a:rPr lang="en-US" altLang="zh-CN" dirty="0"/>
              <a:t>1969</a:t>
            </a:r>
            <a:r>
              <a:rPr lang="zh-CN" altLang="en-US" dirty="0"/>
              <a:t>年，</a:t>
            </a:r>
            <a:r>
              <a:rPr lang="en-US" altLang="zh-CN" dirty="0"/>
              <a:t>4</a:t>
            </a:r>
            <a:r>
              <a:rPr lang="zh-CN" altLang="en-US" dirty="0"/>
              <a:t>节点的</a:t>
            </a:r>
            <a:r>
              <a:rPr lang="en-US" altLang="zh-CN" dirty="0"/>
              <a:t>ARPANET</a:t>
            </a:r>
            <a:r>
              <a:rPr lang="zh-CN" altLang="en-US" dirty="0"/>
              <a:t>建立</a:t>
            </a:r>
            <a:r>
              <a:rPr lang="en-US" altLang="zh-CN" dirty="0"/>
              <a:t>…</a:t>
            </a:r>
            <a:endParaRPr lang="zh-CN" altLang="en-US" dirty="0"/>
          </a:p>
          <a:p>
            <a:pPr lvl="1" eaLnBrk="1" hangingPunct="1">
              <a:defRPr/>
            </a:pPr>
            <a:endParaRPr lang="en-US" altLang="zh-CN" dirty="0"/>
          </a:p>
        </p:txBody>
      </p:sp>
      <p:sp>
        <p:nvSpPr>
          <p:cNvPr id="22" name="圆角矩形标注 21"/>
          <p:cNvSpPr/>
          <p:nvPr/>
        </p:nvSpPr>
        <p:spPr>
          <a:xfrm>
            <a:off x="8534400" y="228600"/>
            <a:ext cx="3378372" cy="2116088"/>
          </a:xfrm>
          <a:prstGeom prst="wedgeRoundRectCallout">
            <a:avLst>
              <a:gd name="adj1" fmla="val -25433"/>
              <a:gd name="adj2" fmla="val 671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通信与网络技术实现计算装置的互联，以及自动、可靠的信息交换！</a:t>
            </a:r>
            <a:endParaRPr lang="zh-CN" altLang="en-US" sz="2800" dirty="0">
              <a:solidFill>
                <a:srgbClr val="FFFF99"/>
              </a:solidFill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2819400" y="4267200"/>
            <a:ext cx="7151688" cy="2514600"/>
            <a:chOff x="611560" y="3511574"/>
            <a:chExt cx="8208912" cy="3346426"/>
          </a:xfrm>
        </p:grpSpPr>
        <p:pic>
          <p:nvPicPr>
            <p:cNvPr id="34825" name="Picture 5" descr="arpanet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523853"/>
              <a:ext cx="2995541" cy="3334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6" name="Picture 11" descr="arpane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7" y="3511574"/>
              <a:ext cx="5184575" cy="334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计算技术发展历史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6781800" y="2500661"/>
            <a:ext cx="4146550" cy="415498"/>
          </a:xfrm>
        </p:spPr>
        <p:txBody>
          <a:bodyPr vert="horz" wrap="square" lIns="91440" tIns="0" rIns="91440" bIns="45720" numCol="1" rtlCol="0" anchor="ctr" anchorCtr="0" compatLnSpc="1">
            <a:spAutoFit/>
          </a:bodyPr>
          <a:lstStyle/>
          <a:p>
            <a:pPr fontAlgn="base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charset="-122"/>
              </a:rPr>
              <a:t>2018</a:t>
            </a:r>
            <a:r>
              <a:rPr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charset="-122"/>
              </a:rPr>
              <a:t>年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charset="-122"/>
            </a:endParaRPr>
          </a:p>
        </p:txBody>
      </p:sp>
      <p:pic>
        <p:nvPicPr>
          <p:cNvPr id="114690" name="Picture 2" descr="http://5b0988e595225.cdn.sohucs.com/images/20181016/75d757f99e04491a9cced12a86051493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3" y="1371289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92" name="Picture 4" descr="http://5b0988e595225.cdn.sohucs.com/images/20181016/138a09703d034f73a400b0afbe32340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41" y="3276600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/>
          <p:nvPr/>
        </p:nvSpPr>
        <p:spPr>
          <a:xfrm>
            <a:off x="533546" y="5073987"/>
            <a:ext cx="4146550" cy="378565"/>
          </a:xfrm>
          <a:prstGeom prst="rect">
            <a:avLst/>
          </a:prstGeom>
        </p:spPr>
        <p:txBody>
          <a:bodyPr vert="horz" wrap="square" lIns="91440" tIns="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charset="-122"/>
              </a:rPr>
              <a:t>2021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YaHei" panose="020B0503020204020204" charset="-122"/>
              </a:rPr>
              <a:t>年   酷跑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crosoft YaHei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3546" y="5638742"/>
            <a:ext cx="3124118" cy="461665"/>
          </a:xfrm>
          <a:prstGeom prst="rect">
            <a:avLst/>
          </a:prstGeom>
        </p:spPr>
        <p:txBody>
          <a:bodyPr vert="horz" wrap="square" lIns="91440" tIns="0" rIns="91440" bIns="45720" numCol="1" rtlCol="0" anchor="ctr" anchorCtr="0" compatLnSpc="1">
            <a:spAutoFit/>
          </a:bodyPr>
          <a:lstStyle>
            <a:defPPr>
              <a:defRPr lang="zh-CN"/>
            </a:defPPr>
            <a:lvl1pPr defTabSz="914400" eaLnBrk="1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None/>
              <a:defRPr sz="24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2023</a:t>
            </a:r>
            <a:r>
              <a:rPr lang="zh-CN" altLang="en-US" dirty="0"/>
              <a:t>年   设备操作</a:t>
            </a:r>
            <a:endParaRPr lang="zh-CN" alt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9812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wei" panose="02010800040101010101" pitchFamily="2" charset="-122"/>
              </a:rPr>
              <a:t>机器人</a:t>
            </a:r>
            <a:endParaRPr lang="zh-CN" altLang="en-US" sz="3600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wei" panose="02010800040101010101" pitchFamily="2" charset="-122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40" y="1295400"/>
            <a:ext cx="10799920" cy="510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9812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wei" panose="02010800040101010101" pitchFamily="2" charset="-122"/>
              </a:rPr>
              <a:t>人形机器人</a:t>
            </a:r>
            <a:endParaRPr lang="zh-CN" altLang="en-US" sz="3600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wei" panose="02010800040101010101" pitchFamily="2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小  结</a:t>
            </a:r>
            <a:endParaRPr lang="zh-CN" alt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7772400" cy="46021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dirty="0"/>
              <a:t>嵌入式系统是面向领域的专用计算机系统；</a:t>
            </a:r>
            <a:endParaRPr lang="zh-CN" altLang="en-US" sz="2400" dirty="0"/>
          </a:p>
          <a:p>
            <a:pPr eaLnBrk="1" hangingPunct="1">
              <a:defRPr/>
            </a:pPr>
            <a:r>
              <a:rPr lang="zh-CN" altLang="en-US" sz="2400" dirty="0"/>
              <a:t>嵌入式系统包括嵌入式软件和嵌入式硬件；</a:t>
            </a:r>
            <a:endParaRPr lang="zh-CN" altLang="en-US" sz="2400" dirty="0"/>
          </a:p>
          <a:p>
            <a:pPr eaLnBrk="1" hangingPunct="1">
              <a:defRPr/>
            </a:pPr>
            <a:r>
              <a:rPr lang="zh-CN" altLang="en-US" sz="2400" dirty="0"/>
              <a:t>嵌入式系统日益复杂，功能更为强大，应用领域更为广阔；</a:t>
            </a:r>
            <a:endParaRPr lang="zh-CN" altLang="en-US" sz="2400" dirty="0"/>
          </a:p>
          <a:p>
            <a:pPr eaLnBrk="1" hangingPunct="1">
              <a:defRPr/>
            </a:pPr>
            <a:r>
              <a:rPr lang="zh-CN" altLang="en-US" sz="2400" dirty="0"/>
              <a:t>嵌入式计算技术推动普适计算等新技术的发展。</a:t>
            </a:r>
            <a:endParaRPr lang="zh-CN" altLang="en-US" sz="2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计算技术的发展历史大致分为四个阶段</a:t>
            </a:r>
            <a:endParaRPr lang="en-US" altLang="zh-CN" dirty="0"/>
          </a:p>
          <a:p>
            <a:pPr lvl="1"/>
            <a:r>
              <a:rPr lang="zh-CN" altLang="en-US" dirty="0"/>
              <a:t>第一代  机械计算</a:t>
            </a:r>
            <a:endParaRPr lang="en-US" altLang="zh-CN" dirty="0"/>
          </a:p>
          <a:p>
            <a:pPr lvl="2"/>
            <a:r>
              <a:rPr lang="zh-CN" altLang="en-US" dirty="0"/>
              <a:t>标志：差分机、分析机，更早可追溯至算盘</a:t>
            </a:r>
            <a:endParaRPr lang="en-US" altLang="zh-CN" dirty="0"/>
          </a:p>
          <a:p>
            <a:pPr lvl="1"/>
            <a:r>
              <a:rPr lang="zh-CN" altLang="en-US" dirty="0"/>
              <a:t>第二代  电子计算</a:t>
            </a:r>
            <a:endParaRPr lang="en-US" altLang="zh-CN" dirty="0"/>
          </a:p>
          <a:p>
            <a:pPr lvl="2"/>
            <a:r>
              <a:rPr lang="zh-CN" altLang="en-US" dirty="0"/>
              <a:t>标志：电子器件、电子计算机</a:t>
            </a:r>
            <a:endParaRPr lang="en-US" altLang="zh-CN" dirty="0"/>
          </a:p>
          <a:p>
            <a:pPr lvl="1"/>
            <a:r>
              <a:rPr lang="zh-CN" altLang="en-US" dirty="0"/>
              <a:t>第三代  网络计算</a:t>
            </a:r>
            <a:endParaRPr lang="en-US" altLang="zh-CN" dirty="0"/>
          </a:p>
          <a:p>
            <a:pPr lvl="2"/>
            <a:r>
              <a:rPr lang="zh-CN" altLang="en-US" dirty="0"/>
              <a:t>标志：互联网</a:t>
            </a:r>
            <a:endParaRPr lang="en-US" altLang="zh-CN" dirty="0"/>
          </a:p>
          <a:p>
            <a:pPr lvl="1"/>
            <a:r>
              <a:rPr lang="zh-CN" altLang="en-US" dirty="0"/>
              <a:t>第四代  智能计算</a:t>
            </a:r>
            <a:endParaRPr lang="en-US" altLang="zh-CN" dirty="0"/>
          </a:p>
          <a:p>
            <a:pPr lvl="2"/>
            <a:r>
              <a:rPr lang="zh-CN" altLang="en-US" dirty="0"/>
              <a:t>标志：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计算技术发展历史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295401"/>
            <a:ext cx="5969000" cy="4602163"/>
          </a:xfrm>
        </p:spPr>
        <p:txBody>
          <a:bodyPr/>
          <a:lstStyle/>
          <a:p>
            <a:r>
              <a:rPr lang="zh-CN" altLang="en-US" dirty="0"/>
              <a:t>目前形成</a:t>
            </a:r>
            <a:r>
              <a:rPr lang="en-US" altLang="zh-CN" dirty="0"/>
              <a:t>5</a:t>
            </a:r>
            <a:r>
              <a:rPr lang="zh-CN" altLang="en-US" dirty="0"/>
              <a:t>类平台型计算系统</a:t>
            </a:r>
            <a:endParaRPr lang="en-US" altLang="zh-CN" dirty="0"/>
          </a:p>
          <a:p>
            <a:pPr lvl="1"/>
            <a:r>
              <a:rPr lang="zh-CN" altLang="en-US" dirty="0"/>
              <a:t>高性能计算平台</a:t>
            </a:r>
            <a:endParaRPr lang="en-US" altLang="zh-CN" dirty="0"/>
          </a:p>
          <a:p>
            <a:pPr lvl="2"/>
            <a:r>
              <a:rPr lang="zh-CN" altLang="en-US" dirty="0"/>
              <a:t>科学与工程计算</a:t>
            </a:r>
            <a:endParaRPr lang="en-US" altLang="zh-CN" dirty="0"/>
          </a:p>
          <a:p>
            <a:pPr lvl="1"/>
            <a:r>
              <a:rPr lang="zh-CN" altLang="en-US" dirty="0"/>
              <a:t>企业计算平台（服务器）</a:t>
            </a:r>
            <a:endParaRPr lang="en-US" altLang="zh-CN" dirty="0"/>
          </a:p>
          <a:p>
            <a:pPr lvl="2"/>
            <a:r>
              <a:rPr lang="zh-CN" altLang="en-US" dirty="0"/>
              <a:t>企业级的数据管理、事务处理</a:t>
            </a:r>
            <a:endParaRPr lang="en-US" altLang="zh-CN" dirty="0"/>
          </a:p>
          <a:p>
            <a:pPr lvl="1"/>
            <a:r>
              <a:rPr lang="zh-CN" altLang="en-US" dirty="0"/>
              <a:t>个人计算平台（</a:t>
            </a:r>
            <a:r>
              <a:rPr lang="en-US" altLang="zh-CN" dirty="0"/>
              <a:t>PC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个人应用</a:t>
            </a:r>
            <a:endParaRPr lang="en-US" altLang="zh-CN" dirty="0"/>
          </a:p>
          <a:p>
            <a:pPr lvl="1"/>
            <a:r>
              <a:rPr lang="zh-CN" altLang="en-US" dirty="0"/>
              <a:t>智能手机</a:t>
            </a:r>
            <a:endParaRPr lang="en-US" altLang="zh-CN" dirty="0"/>
          </a:p>
          <a:p>
            <a:pPr lvl="2"/>
            <a:r>
              <a:rPr lang="zh-CN" altLang="en-US" dirty="0"/>
              <a:t>移动计算</a:t>
            </a:r>
            <a:endParaRPr lang="en-US" altLang="zh-CN" dirty="0"/>
          </a:p>
          <a:p>
            <a:pPr lvl="1"/>
            <a:r>
              <a:rPr lang="zh-CN" altLang="en-US" dirty="0"/>
              <a:t>嵌入式计算机</a:t>
            </a:r>
            <a:endParaRPr lang="en-US" altLang="zh-CN" dirty="0"/>
          </a:p>
          <a:p>
            <a:pPr lvl="2"/>
            <a:r>
              <a:rPr lang="zh-CN" altLang="en-US" dirty="0"/>
              <a:t>工业装备</a:t>
            </a:r>
            <a:endParaRPr lang="en-US" altLang="zh-CN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12800" y="427038"/>
            <a:ext cx="10972800" cy="5635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计算技术发展历史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6304455" y="1752600"/>
            <a:ext cx="5486400" cy="46021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just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90000"/>
              <a:buFont typeface="Wingdings" panose="05000000000000000000" pitchFamily="2" charset="2"/>
              <a:buChar char="o"/>
              <a:defRPr kumimoji="1" sz="2600" b="1">
                <a:solidFill>
                  <a:srgbClr val="000099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just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FF00"/>
              </a:buClr>
              <a:buSzPct val="90000"/>
              <a:buFont typeface="Wingdings" panose="05000000000000000000" pitchFamily="2" charset="2"/>
              <a:buChar char="o"/>
              <a:defRPr kumimoji="1" sz="2400" b="1">
                <a:solidFill>
                  <a:srgbClr val="CC0099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just" rtl="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0000FF"/>
              </a:buClr>
              <a:buSzPct val="90000"/>
              <a:buFont typeface="Wingdings" panose="05000000000000000000" pitchFamily="2" charset="2"/>
              <a:buChar char="o"/>
              <a:defRPr kumimoji="1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kern="0" dirty="0"/>
              <a:t>第</a:t>
            </a:r>
            <a:r>
              <a:rPr lang="en-US" altLang="zh-CN" kern="0" dirty="0"/>
              <a:t>6</a:t>
            </a:r>
            <a:r>
              <a:rPr lang="zh-CN" altLang="en-US" kern="0" dirty="0"/>
              <a:t>类智能计算平台</a:t>
            </a:r>
            <a:r>
              <a:rPr lang="en-US" altLang="zh-CN" kern="0" dirty="0"/>
              <a:t>---</a:t>
            </a:r>
            <a:r>
              <a:rPr lang="zh-CN" altLang="en-US" kern="0" dirty="0"/>
              <a:t>尚未形成</a:t>
            </a:r>
            <a:endParaRPr lang="en-US" altLang="zh-CN" kern="0" dirty="0"/>
          </a:p>
          <a:p>
            <a:pPr lvl="2"/>
            <a:r>
              <a:rPr lang="zh-CN" altLang="en-US" kern="0" dirty="0"/>
              <a:t>智能应用为中心</a:t>
            </a:r>
            <a:endParaRPr lang="zh-CN" altLang="en-US" kern="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1353" y="2952184"/>
            <a:ext cx="5486400" cy="3611563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4400" y="1371600"/>
            <a:ext cx="10515600" cy="3657537"/>
          </a:xfrm>
        </p:spPr>
        <p:txBody>
          <a:bodyPr/>
          <a:lstStyle/>
          <a:p>
            <a:r>
              <a:rPr lang="zh-CN" altLang="en-US" dirty="0">
                <a:solidFill>
                  <a:srgbClr val="CC0099"/>
                </a:solidFill>
              </a:rPr>
              <a:t>十五年周期定律</a:t>
            </a:r>
            <a:r>
              <a:rPr lang="zh-CN" altLang="en-US" dirty="0"/>
              <a:t>：</a:t>
            </a:r>
            <a:r>
              <a:rPr lang="en-US" altLang="zh-CN" dirty="0"/>
              <a:t>IBM</a:t>
            </a:r>
            <a:r>
              <a:rPr lang="zh-CN" altLang="en-US" dirty="0"/>
              <a:t>前任</a:t>
            </a:r>
            <a:r>
              <a:rPr lang="en-US" altLang="zh-CN" dirty="0"/>
              <a:t>CEO</a:t>
            </a:r>
            <a:r>
              <a:rPr lang="zh-CN" altLang="en-US" dirty="0"/>
              <a:t>郭士纳（</a:t>
            </a:r>
            <a:r>
              <a:rPr lang="en-US" altLang="zh-CN" dirty="0"/>
              <a:t>Louis Gerstner</a:t>
            </a:r>
            <a:r>
              <a:rPr lang="zh-CN" altLang="en-US" dirty="0"/>
              <a:t>）提出一个重要的观点：</a:t>
            </a:r>
            <a:r>
              <a:rPr lang="zh-CN" altLang="en-US" dirty="0">
                <a:solidFill>
                  <a:srgbClr val="FF0000"/>
                </a:solidFill>
              </a:rPr>
              <a:t>计算模式</a:t>
            </a:r>
            <a:r>
              <a:rPr lang="zh-CN" altLang="en-US" dirty="0"/>
              <a:t>每隔</a:t>
            </a:r>
            <a:r>
              <a:rPr lang="en-US" altLang="zh-CN" dirty="0"/>
              <a:t>15</a:t>
            </a:r>
            <a:r>
              <a:rPr lang="zh-CN" altLang="en-US" dirty="0"/>
              <a:t>年发生一次变革。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CC0099"/>
                </a:solidFill>
                <a:sym typeface="Wingdings" panose="05000000000000000000" pitchFamily="2" charset="2"/>
              </a:rPr>
              <a:t></a:t>
            </a:r>
            <a:r>
              <a:rPr lang="en-US" altLang="zh-CN" sz="2400" dirty="0">
                <a:solidFill>
                  <a:srgbClr val="CC0099"/>
                </a:solidFill>
              </a:rPr>
              <a:t>1965~1980</a:t>
            </a:r>
            <a:r>
              <a:rPr lang="zh-CN" altLang="en-US" sz="2400" dirty="0">
                <a:solidFill>
                  <a:srgbClr val="CC0099"/>
                </a:solidFill>
              </a:rPr>
              <a:t>：大型机时代，以科学计算为主的系统计算模式</a:t>
            </a:r>
            <a:endParaRPr lang="en-US" altLang="zh-CN" sz="2400" dirty="0">
              <a:solidFill>
                <a:srgbClr val="CC0099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CC0099"/>
                </a:solidFill>
                <a:sym typeface="Wingdings" panose="05000000000000000000" pitchFamily="2" charset="2"/>
              </a:rPr>
              <a:t>1980~1995</a:t>
            </a:r>
            <a:r>
              <a:rPr lang="zh-CN" altLang="en-US" sz="2400" dirty="0">
                <a:solidFill>
                  <a:srgbClr val="CC0099"/>
                </a:solidFill>
                <a:sym typeface="Wingdings" panose="05000000000000000000" pitchFamily="2" charset="2"/>
              </a:rPr>
              <a:t>：个人计算机时代，以信息处理为主的个人计算模式</a:t>
            </a:r>
            <a:endParaRPr lang="en-US" altLang="zh-CN" sz="2400" dirty="0">
              <a:solidFill>
                <a:srgbClr val="CC0099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CC0099"/>
                </a:solidFill>
                <a:sym typeface="Wingdings" panose="05000000000000000000" pitchFamily="2" charset="2"/>
              </a:rPr>
              <a:t>1995~2010</a:t>
            </a:r>
            <a:r>
              <a:rPr lang="zh-CN" altLang="en-US" sz="2400" dirty="0">
                <a:solidFill>
                  <a:srgbClr val="CC0099"/>
                </a:solidFill>
                <a:sym typeface="Wingdings" panose="05000000000000000000" pitchFamily="2" charset="2"/>
              </a:rPr>
              <a:t>：网络计算时代，以信息传输为主的协同计算模式</a:t>
            </a:r>
            <a:endParaRPr lang="en-US" altLang="zh-CN" sz="2400" dirty="0">
              <a:solidFill>
                <a:srgbClr val="CC0099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CC0099"/>
                </a:solidFill>
                <a:sym typeface="Wingdings" panose="05000000000000000000" pitchFamily="2" charset="2"/>
              </a:rPr>
              <a:t>2010~         </a:t>
            </a:r>
            <a:r>
              <a:rPr lang="zh-CN" altLang="en-US" sz="2400" dirty="0">
                <a:solidFill>
                  <a:srgbClr val="CC0099"/>
                </a:solidFill>
                <a:sym typeface="Wingdings" panose="05000000000000000000" pitchFamily="2" charset="2"/>
              </a:rPr>
              <a:t>：云计算（智能计算？）时代，信息爆炸条件下的共享服务计算模式</a:t>
            </a:r>
            <a:endParaRPr lang="en-US" altLang="zh-CN" sz="2400" dirty="0">
              <a:solidFill>
                <a:srgbClr val="CC0099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计算技术发展历史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5400" y="5148527"/>
            <a:ext cx="5510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趋势：</a:t>
            </a:r>
            <a:r>
              <a:rPr lang="zh-CN" altLang="en-US" sz="2800" b="1" dirty="0">
                <a:solidFill>
                  <a:srgbClr val="0505FF"/>
                </a:solidFill>
              </a:rPr>
              <a:t>集中</a:t>
            </a:r>
            <a:r>
              <a:rPr lang="en-US" altLang="zh-CN" sz="2800" b="1" dirty="0">
                <a:solidFill>
                  <a:srgbClr val="0505FF"/>
                </a:solidFill>
              </a:rPr>
              <a:t>——</a:t>
            </a:r>
            <a:r>
              <a:rPr lang="zh-CN" altLang="en-US" sz="2800" b="1" dirty="0">
                <a:solidFill>
                  <a:srgbClr val="0505FF"/>
                </a:solidFill>
              </a:rPr>
              <a:t>分布</a:t>
            </a:r>
            <a:r>
              <a:rPr lang="en-US" altLang="zh-CN" sz="2800" b="1" dirty="0">
                <a:solidFill>
                  <a:srgbClr val="0505FF"/>
                </a:solidFill>
              </a:rPr>
              <a:t>——</a:t>
            </a:r>
            <a:r>
              <a:rPr lang="zh-CN" altLang="en-US" sz="2800" b="1" dirty="0">
                <a:solidFill>
                  <a:srgbClr val="0505FF"/>
                </a:solidFill>
              </a:rPr>
              <a:t>集中</a:t>
            </a:r>
            <a:endParaRPr lang="zh-CN" altLang="en-US" sz="2800" b="1" dirty="0">
              <a:solidFill>
                <a:srgbClr val="0505FF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" y="1828800"/>
            <a:ext cx="457200" cy="22467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第一章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TXingkai" panose="02010800040101010101" pitchFamily="2" charset="-122"/>
              </a:rPr>
              <a:t>概述</a:t>
            </a: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0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49_1*a*1"/>
  <p:tag name="KSO_WM_TEMPLATE_CATEGORY" val="custom"/>
  <p:tag name="KSO_WM_TEMPLATE_INDEX" val="20234849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USESOURCEFORMAT_APPLY" val="1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833_2*l_h_f*1_3_1"/>
  <p:tag name="KSO_WM_TEMPLATE_CATEGORY" val="diagram"/>
  <p:tag name="KSO_WM_TEMPLATE_INDEX" val="2023483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178.59501077730397,&quot;left&quot;:54.75,&quot;top&quot;:309.78182532000943,&quot;width&quot;:850.4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内容，文字是您思想的提炼，请言简意赅的阐述观点。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833_2*l_h_a*1_3_1"/>
  <p:tag name="KSO_WM_TEMPLATE_CATEGORY" val="diagram"/>
  <p:tag name="KSO_WM_TEMPLATE_INDEX" val="2023483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178.59501077730397,&quot;left&quot;:54.75,&quot;top&quot;:309.78182532000943,&quot;width&quot;:850.4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2.xml><?xml version="1.0" encoding="utf-8"?>
<p:tagLst xmlns:p="http://schemas.openxmlformats.org/presentationml/2006/main">
  <p:tag name="KSO_WM_SLIDE_ID" val="custom20234849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4849"/>
  <p:tag name="KSO_WM_SLIDE_TYPE" val="text"/>
  <p:tag name="KSO_WM_SLIDE_SUBTYPE" val="picTxt"/>
  <p:tag name="KSO_WM_SLIDE_SIZE" val="850.45*174.249"/>
  <p:tag name="KSO_WM_SLIDE_POSITION" val="54.75*311.95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3.xml><?xml version="1.0" encoding="utf-8"?>
<p:tagLst xmlns:p="http://schemas.openxmlformats.org/presentationml/2006/main">
  <p:tag name="ISPRING_RESOURCE_PATHS_HASH" val="d38484f1a5fc1c77e92aa52c70553fb87718a6ac"/>
</p:tagLst>
</file>

<file path=ppt/tags/tag2.xml><?xml version="1.0" encoding="utf-8"?>
<p:tagLst xmlns:p="http://schemas.openxmlformats.org/presentationml/2006/main">
  <p:tag name="KSO_WM_UNIT_VALUE" val="524*299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849_1*d*1"/>
  <p:tag name="KSO_WM_TEMPLATE_CATEGORY" val="custom"/>
  <p:tag name="KSO_WM_TEMPLATE_INDEX" val="20234849"/>
  <p:tag name="KSO_WM_UNIT_LAYERLEVEL" val="1"/>
  <p:tag name="KSO_WM_TAG_VERSION" val="3.0"/>
  <p:tag name="KSO_WM_BEAUTIFY_FLAG" val="#wm#"/>
  <p:tag name="KSO_WM_UNIT_PICTURE_SUBTYPE" val="b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4833_2*l_h_i*1_3_1"/>
  <p:tag name="KSO_WM_TEMPLATE_CATEGORY" val="diagram"/>
  <p:tag name="KSO_WM_TEMPLATE_INDEX" val="20234833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178.59501077730397,&quot;left&quot;:54.75,&quot;top&quot;:309.78182532000943,&quot;width&quot;:850.4499212598424}"/>
  <p:tag name="KSO_WM_DIAGRAM_COLOR_MATCH_VALUE" val="{&quot;shape&quot;:{&quot;fill&quot;:{&quot;solid&quot;:{&quot;brightness&quot;:0,&quot;colorType&quot;:1,&quot;foreColorIndex&quot;:15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833_2*l_h_i*1_1_1"/>
  <p:tag name="KSO_WM_TEMPLATE_CATEGORY" val="diagram"/>
  <p:tag name="KSO_WM_TEMPLATE_INDEX" val="20234833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178.59501077730397,&quot;left&quot;:54.75,&quot;top&quot;:309.78182532000943,&quot;width&quot;:850.4499212598424}"/>
  <p:tag name="KSO_WM_DIAGRAM_COLOR_MATCH_VALUE" val="{&quot;shape&quot;:{&quot;fill&quot;:{&quot;solid&quot;:{&quot;brightness&quot;:0,&quot;colorType&quot;:1,&quot;foreColorIndex&quot;:15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833_2*l_h_i*1_2_1"/>
  <p:tag name="KSO_WM_TEMPLATE_CATEGORY" val="diagram"/>
  <p:tag name="KSO_WM_TEMPLATE_INDEX" val="20234833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178.59501077730397,&quot;left&quot;:54.75,&quot;top&quot;:309.78182532000943,&quot;width&quot;:850.4499212598424}"/>
  <p:tag name="KSO_WM_DIAGRAM_COLOR_MATCH_VALUE" val="{&quot;shape&quot;:{&quot;fill&quot;:{&quot;solid&quot;:{&quot;brightness&quot;:0,&quot;colorType&quot;:1,&quot;foreColorIndex&quot;:15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833_2*l_h_f*1_1_1"/>
  <p:tag name="KSO_WM_TEMPLATE_CATEGORY" val="diagram"/>
  <p:tag name="KSO_WM_TEMPLATE_INDEX" val="2023483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178.59501077730397,&quot;left&quot;:54.75,&quot;top&quot;:309.78182532000943,&quot;width&quot;:850.4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内容，文字是您思想的提炼，请言简意赅的阐述观点。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833_2*l_h_a*1_1_1"/>
  <p:tag name="KSO_WM_TEMPLATE_CATEGORY" val="diagram"/>
  <p:tag name="KSO_WM_TEMPLATE_INDEX" val="2023483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178.59501077730397,&quot;left&quot;:54.75,&quot;top&quot;:309.78182532000943,&quot;width&quot;:850.4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833_2*l_h_f*1_2_1"/>
  <p:tag name="KSO_WM_TEMPLATE_CATEGORY" val="diagram"/>
  <p:tag name="KSO_WM_TEMPLATE_INDEX" val="2023483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178.59501077730397,&quot;left&quot;:54.75,&quot;top&quot;:309.78182532000943,&quot;width&quot;:850.4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内容，文字是您思想的提炼，请言简意赅的阐述观点。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833_2*l_h_a*1_2_1"/>
  <p:tag name="KSO_WM_TEMPLATE_CATEGORY" val="diagram"/>
  <p:tag name="KSO_WM_TEMPLATE_INDEX" val="2023483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178.59501077730397,&quot;left&quot;:54.75,&quot;top&quot;:309.78182532000943,&quot;width&quot;:850.4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8363</Words>
  <Application>WPS 演示</Application>
  <PresentationFormat>宽屏</PresentationFormat>
  <Paragraphs>770</Paragraphs>
  <Slides>62</Slides>
  <Notes>39</Notes>
  <HiddenSlides>1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62</vt:i4>
      </vt:variant>
    </vt:vector>
  </HeadingPairs>
  <TitlesOfParts>
    <vt:vector size="87" baseType="lpstr">
      <vt:lpstr>Arial</vt:lpstr>
      <vt:lpstr>SimSun</vt:lpstr>
      <vt:lpstr>Wingdings</vt:lpstr>
      <vt:lpstr>KaiTi</vt:lpstr>
      <vt:lpstr>SimHei</vt:lpstr>
      <vt:lpstr>Times New Roman</vt:lpstr>
      <vt:lpstr>Calibri</vt:lpstr>
      <vt:lpstr>STXingkai</vt:lpstr>
      <vt:lpstr>-apple-system</vt:lpstr>
      <vt:lpstr>Segoe Print</vt:lpstr>
      <vt:lpstr>Microsoft YaHei</vt:lpstr>
      <vt:lpstr>Arial Unicode MS</vt:lpstr>
      <vt:lpstr>STXinwei</vt:lpstr>
      <vt:lpstr>Garamond</vt:lpstr>
      <vt:lpstr>Tahoma</vt:lpstr>
      <vt:lpstr>默认设计模板</vt:lpstr>
      <vt:lpstr>Photoshop.Image.12</vt:lpstr>
      <vt:lpstr>Visio.Drawing.11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Visio.Drawing.11</vt:lpstr>
      <vt:lpstr>计算系统设计与实现</vt:lpstr>
      <vt:lpstr>计算技术发展历史</vt:lpstr>
      <vt:lpstr>计算技术发展历史</vt:lpstr>
      <vt:lpstr>计算技术发展历史</vt:lpstr>
      <vt:lpstr>计算技术发展历史</vt:lpstr>
      <vt:lpstr>计算技术发展历史</vt:lpstr>
      <vt:lpstr>计算技术发展历史</vt:lpstr>
      <vt:lpstr>计算技术发展历史</vt:lpstr>
      <vt:lpstr>计算技术发展历史</vt:lpstr>
      <vt:lpstr>智能计算时代：人-机-物三元融合</vt:lpstr>
      <vt:lpstr>无处不在的嵌入式技术</vt:lpstr>
      <vt:lpstr>课程说明</vt:lpstr>
      <vt:lpstr>课程教材</vt:lpstr>
      <vt:lpstr>PowerPoint 演示文稿</vt:lpstr>
      <vt:lpstr>内容</vt:lpstr>
      <vt:lpstr>PowerPoint 演示文稿</vt:lpstr>
      <vt:lpstr>1.1  嵌入式系统概念</vt:lpstr>
      <vt:lpstr>1.1  嵌入式系统概念</vt:lpstr>
      <vt:lpstr>举例</vt:lpstr>
      <vt:lpstr>1.1  嵌入式系统概念</vt:lpstr>
      <vt:lpstr>PowerPoint 演示文稿</vt:lpstr>
      <vt:lpstr>1.1  嵌入式系统概念</vt:lpstr>
      <vt:lpstr>1.1  嵌入式系统概念</vt:lpstr>
      <vt:lpstr>1.1  嵌入式系统概念</vt:lpstr>
      <vt:lpstr>1.1  嵌入式系统概念</vt:lpstr>
      <vt:lpstr>1.1  嵌入式系统概念</vt:lpstr>
      <vt:lpstr>1.1  嵌入式系统概念</vt:lpstr>
      <vt:lpstr>1.1  嵌入式系统概念</vt:lpstr>
      <vt:lpstr>1.1  嵌入式系统概念</vt:lpstr>
      <vt:lpstr>PowerPoint 演示文稿</vt:lpstr>
      <vt:lpstr>PowerPoint 演示文稿</vt:lpstr>
      <vt:lpstr>1.2  嵌入式系统组成</vt:lpstr>
      <vt:lpstr>PowerPoint 演示文稿</vt:lpstr>
      <vt:lpstr>1.2  嵌入式系统组成</vt:lpstr>
      <vt:lpstr>1.2  嵌入式系统组成</vt:lpstr>
      <vt:lpstr>1.2  嵌入式系统组成</vt:lpstr>
      <vt:lpstr>1.2  嵌入式系统组成</vt:lpstr>
      <vt:lpstr>PowerPoint 演示文稿</vt:lpstr>
      <vt:lpstr>1.3  嵌入式系统特点</vt:lpstr>
      <vt:lpstr>1.3  嵌入式系统特点</vt:lpstr>
      <vt:lpstr>1.3  嵌入式系统特点</vt:lpstr>
      <vt:lpstr>1.3  领域特征与应用</vt:lpstr>
      <vt:lpstr>PowerPoint 演示文稿</vt:lpstr>
      <vt:lpstr>1.4 发展趋势</vt:lpstr>
      <vt:lpstr>1.4 发展趋势</vt:lpstr>
      <vt:lpstr>1.4 发展趋势</vt:lpstr>
      <vt:lpstr>1.4 发展趋势</vt:lpstr>
      <vt:lpstr>金融机具—纸币清分机</vt:lpstr>
      <vt:lpstr>电子打结机</vt:lpstr>
      <vt:lpstr>2007Imagine Cup: God Given hand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2014年谷歌大狗</vt:lpstr>
      <vt:lpstr>2014年谷歌大狗</vt:lpstr>
      <vt:lpstr>2016年谷歌Atlas</vt:lpstr>
      <vt:lpstr>2018年</vt:lpstr>
      <vt:lpstr>PowerPoint 演示文稿</vt:lpstr>
      <vt:lpstr>小  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zhang.kevin</dc:creator>
  <cp:lastModifiedBy>秋天</cp:lastModifiedBy>
  <cp:revision>584</cp:revision>
  <cp:lastPrinted>2113-01-01T00:00:00Z</cp:lastPrinted>
  <dcterms:created xsi:type="dcterms:W3CDTF">2113-01-01T00:00:00Z</dcterms:created>
  <dcterms:modified xsi:type="dcterms:W3CDTF">2025-05-18T03:44:28Z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0BFA8EF0560E4A1F8CC3297CA8703B14_12</vt:lpwstr>
  </property>
  <property fmtid="{D5CDD505-2E9C-101B-9397-08002B2CF9AE}" pid="4" name="KSOProductBuildVer">
    <vt:lpwstr>2052-12.1.0.21171</vt:lpwstr>
  </property>
</Properties>
</file>